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81" r:id="rId4"/>
  </p:sldMasterIdLst>
  <p:notesMasterIdLst>
    <p:notesMasterId r:id="rId54"/>
  </p:notesMasterIdLst>
  <p:sldIdLst>
    <p:sldId id="414" r:id="rId5"/>
    <p:sldId id="429" r:id="rId6"/>
    <p:sldId id="541" r:id="rId7"/>
    <p:sldId id="313" r:id="rId8"/>
    <p:sldId id="391" r:id="rId9"/>
    <p:sldId id="378" r:id="rId10"/>
    <p:sldId id="380" r:id="rId11"/>
    <p:sldId id="381" r:id="rId12"/>
    <p:sldId id="392" r:id="rId13"/>
    <p:sldId id="400" r:id="rId14"/>
    <p:sldId id="393" r:id="rId15"/>
    <p:sldId id="403" r:id="rId16"/>
    <p:sldId id="383" r:id="rId17"/>
    <p:sldId id="404" r:id="rId18"/>
    <p:sldId id="405" r:id="rId19"/>
    <p:sldId id="406" r:id="rId20"/>
    <p:sldId id="407" r:id="rId21"/>
    <p:sldId id="430" r:id="rId22"/>
    <p:sldId id="433" r:id="rId23"/>
    <p:sldId id="434" r:id="rId24"/>
    <p:sldId id="445" r:id="rId25"/>
    <p:sldId id="446" r:id="rId26"/>
    <p:sldId id="453" r:id="rId27"/>
    <p:sldId id="448" r:id="rId28"/>
    <p:sldId id="435" r:id="rId29"/>
    <p:sldId id="542" r:id="rId30"/>
    <p:sldId id="543" r:id="rId31"/>
    <p:sldId id="436" r:id="rId32"/>
    <p:sldId id="437" r:id="rId33"/>
    <p:sldId id="441" r:id="rId34"/>
    <p:sldId id="438" r:id="rId35"/>
    <p:sldId id="544" r:id="rId36"/>
    <p:sldId id="439" r:id="rId37"/>
    <p:sldId id="546" r:id="rId38"/>
    <p:sldId id="547" r:id="rId39"/>
    <p:sldId id="548" r:id="rId40"/>
    <p:sldId id="549" r:id="rId41"/>
    <p:sldId id="550" r:id="rId42"/>
    <p:sldId id="551" r:id="rId43"/>
    <p:sldId id="552" r:id="rId44"/>
    <p:sldId id="553" r:id="rId45"/>
    <p:sldId id="554" r:id="rId46"/>
    <p:sldId id="447" r:id="rId47"/>
    <p:sldId id="449" r:id="rId48"/>
    <p:sldId id="450" r:id="rId49"/>
    <p:sldId id="451" r:id="rId50"/>
    <p:sldId id="452" r:id="rId51"/>
    <p:sldId id="442" r:id="rId52"/>
    <p:sldId id="444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330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85195" autoAdjust="0"/>
  </p:normalViewPr>
  <p:slideViewPr>
    <p:cSldViewPr snapToGrid="0">
      <p:cViewPr varScale="1">
        <p:scale>
          <a:sx n="102" d="100"/>
          <a:sy n="102" d="100"/>
        </p:scale>
        <p:origin x="144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EC41C0-C3EA-419E-974A-9BDC317260CE}" type="datetimeFigureOut">
              <a:rPr lang="en-AU" smtClean="0"/>
              <a:t>11/04/2022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BFC32-39AE-4C80-85C8-CBE195FD203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2477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912E78B-619A-4885-8E2B-91E624BD5A34}" type="slidenum">
              <a:rPr lang="en-AU" altLang="en-US" smtClean="0"/>
              <a:pPr>
                <a:spcBef>
                  <a:spcPct val="0"/>
                </a:spcBef>
              </a:pPr>
              <a:t>1</a:t>
            </a:fld>
            <a:endParaRPr lang="en-AU" altLang="en-US"/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4D5DEC66-B6A7-4C56-92CA-BAAFDF873D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28E0A0D6-E004-4E86-9943-932D14DE49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Most systems capable of doing native and non-native ui</a:t>
            </a:r>
          </a:p>
          <a:p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We can also write non-native custom ui elements directly in Android and iOS programs, but we generally shouldn’t, because we aren’t amazing graphics/OS programmers</a:t>
            </a:r>
          </a:p>
          <a:p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Native vs Non-native refers back to discussions in class about conventions of OS and should we adopt them or not</a:t>
            </a: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882A2CCC-1144-46BC-B36E-596A26A212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47D839E8-DBF3-4DE3-8380-78023D711F49}" type="slidenum">
              <a:rPr lang="en-AU" altLang="en-US" smtClean="0">
                <a:latin typeface="Calibri" panose="020F0502020204030204" pitchFamily="34" charset="0"/>
              </a:rPr>
              <a:pPr/>
              <a:t>10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348E4220-CE4D-4A9F-A95B-A5B4074EA4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D8C4D434-3D5C-4392-BBB0-3F5328C962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Maybe you would choose to use one of these based upon your existing skill set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(similarly if your skillset is web, then choose that)</a:t>
            </a:r>
          </a:p>
          <a:p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Flutter is interesting that Google decided to make this</a:t>
            </a:r>
          </a:p>
          <a:p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Of course many other tools, but these are popular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20FF4C99-803C-4BFA-BDC9-64E94D67AE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B0F7CF9D-FC8D-44A9-BD60-E45D7DB4A276}" type="slidenum">
              <a:rPr lang="en-AU" altLang="en-US" smtClean="0">
                <a:latin typeface="Calibri" panose="020F0502020204030204" pitchFamily="34" charset="0"/>
              </a:rPr>
              <a:pPr/>
              <a:t>11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>
            <a:extLst>
              <a:ext uri="{FF2B5EF4-FFF2-40B4-BE49-F238E27FC236}">
                <a16:creationId xmlns:a16="http://schemas.microsoft.com/office/drawing/2014/main" id="{C6B5ED3D-809B-4E64-AAD3-F4B5E15456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>
            <a:extLst>
              <a:ext uri="{FF2B5EF4-FFF2-40B4-BE49-F238E27FC236}">
                <a16:creationId xmlns:a16="http://schemas.microsoft.com/office/drawing/2014/main" id="{B0FF1D27-DD27-4A8E-A08A-87111704A8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Ios, Android, Windows Phone, these would all be generated from same code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(funny that the sample is a shopping list!)</a:t>
            </a:r>
          </a:p>
        </p:txBody>
      </p:sp>
      <p:sp>
        <p:nvSpPr>
          <p:cNvPr id="40964" name="Slide Number Placeholder 3">
            <a:extLst>
              <a:ext uri="{FF2B5EF4-FFF2-40B4-BE49-F238E27FC236}">
                <a16:creationId xmlns:a16="http://schemas.microsoft.com/office/drawing/2014/main" id="{7EF43F44-F7B1-42AD-8CA9-0914208E37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A4BCB672-F105-44E0-985D-0806FDF592CC}" type="slidenum">
              <a:rPr lang="en-AU" altLang="en-US" smtClean="0">
                <a:latin typeface="Calibri" panose="020F0502020204030204" pitchFamily="34" charset="0"/>
              </a:rPr>
              <a:pPr/>
              <a:t>12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>
            <a:extLst>
              <a:ext uri="{FF2B5EF4-FFF2-40B4-BE49-F238E27FC236}">
                <a16:creationId xmlns:a16="http://schemas.microsoft.com/office/drawing/2014/main" id="{01C7911E-47D3-4F64-A1D7-7275CF31A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>
            <a:extLst>
              <a:ext uri="{FF2B5EF4-FFF2-40B4-BE49-F238E27FC236}">
                <a16:creationId xmlns:a16="http://schemas.microsoft.com/office/drawing/2014/main" id="{19D2A562-D3FE-4B23-AE89-7AFB7D13C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Note the similarity to Android code here</a:t>
            </a:r>
          </a:p>
        </p:txBody>
      </p:sp>
      <p:sp>
        <p:nvSpPr>
          <p:cNvPr id="43012" name="Slide Number Placeholder 3">
            <a:extLst>
              <a:ext uri="{FF2B5EF4-FFF2-40B4-BE49-F238E27FC236}">
                <a16:creationId xmlns:a16="http://schemas.microsoft.com/office/drawing/2014/main" id="{627D8568-B1A0-43E9-86D7-E16880CAC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44AC9105-CAF8-4E95-801B-84B03804E6D5}" type="slidenum">
              <a:rPr lang="en-AU" altLang="en-US" smtClean="0">
                <a:latin typeface="Calibri" panose="020F0502020204030204" pitchFamily="34" charset="0"/>
              </a:rPr>
              <a:pPr/>
              <a:t>13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>
            <a:extLst>
              <a:ext uri="{FF2B5EF4-FFF2-40B4-BE49-F238E27FC236}">
                <a16:creationId xmlns:a16="http://schemas.microsoft.com/office/drawing/2014/main" id="{52A5BBE2-66C2-49EC-A33C-81961717BF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>
            <a:extLst>
              <a:ext uri="{FF2B5EF4-FFF2-40B4-BE49-F238E27FC236}">
                <a16:creationId xmlns:a16="http://schemas.microsoft.com/office/drawing/2014/main" id="{6D0D8FFF-A3C9-4089-8F1E-DB79F5DF8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Note that “platform specific C#” is deliberately very small in this diagram from Xamarin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Indicating that you only need to write a small amount of platform specific code</a:t>
            </a:r>
          </a:p>
        </p:txBody>
      </p:sp>
      <p:sp>
        <p:nvSpPr>
          <p:cNvPr id="45060" name="Slide Number Placeholder 3">
            <a:extLst>
              <a:ext uri="{FF2B5EF4-FFF2-40B4-BE49-F238E27FC236}">
                <a16:creationId xmlns:a16="http://schemas.microsoft.com/office/drawing/2014/main" id="{EE5D89A1-154E-413E-980F-818448DA6A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67B8AB1D-1C9A-491F-A05A-8FA1892D0C51}" type="slidenum">
              <a:rPr lang="en-AU" altLang="en-US" smtClean="0">
                <a:latin typeface="Calibri" panose="020F0502020204030204" pitchFamily="34" charset="0"/>
              </a:rPr>
              <a:pPr/>
              <a:t>14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>
            <a:extLst>
              <a:ext uri="{FF2B5EF4-FFF2-40B4-BE49-F238E27FC236}">
                <a16:creationId xmlns:a16="http://schemas.microsoft.com/office/drawing/2014/main" id="{A41FCD51-3DCB-4648-A36B-ABC5DFF78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0F85BFBB-19A7-4E60-AC02-711724CF1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https://flutter.io/faq/#what-technology-is-flutter-built-with </a:t>
            </a: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B7741A85-7A03-46C8-B9C1-284B6FFB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1322CD35-FA42-479C-A356-D60CEA31573C}" type="slidenum">
              <a:rPr lang="en-AU" altLang="en-US" smtClean="0">
                <a:latin typeface="Calibri" panose="020F0502020204030204" pitchFamily="34" charset="0"/>
              </a:rPr>
              <a:pPr/>
              <a:t>15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D7393D8B-8A1A-4576-942A-7C561244B5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C1F9B52E-F252-4094-8102-06FFF447FA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A snazzy marketing video on flutter (watch if you have time) https://www.youtube.com/watch?v=fq4N0hgOWzU 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8CB59395-CEE0-4E55-9C2A-0DB288A29D9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5F5B0E45-396C-4F9D-BADF-572FA6D37D93}" type="slidenum">
              <a:rPr lang="en-AU" altLang="en-US" smtClean="0">
                <a:latin typeface="Calibri" panose="020F0502020204030204" pitchFamily="34" charset="0"/>
              </a:rPr>
              <a:pPr/>
              <a:t>16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AC9071AF-C70E-437C-A76B-FA8DE29CD0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785AD251-9FA5-41BA-A610-A398096DC5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Just a simple example of how we can make an app that looks exactly like our native ones, but with completely different code</a:t>
            </a:r>
          </a:p>
          <a:p>
            <a:endParaRPr lang="en-AU" altLang="en-US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Widgets are things like: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MyApp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MaterialApp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Scaffold (this lets us have app bars, tab bars, navigation bars, floating action buttons)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AppBar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ListView (created using a ListView.builder factory pattern, note the itemBuilder inline function)</a:t>
            </a:r>
          </a:p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ListTile (for each row)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39CAADBD-C07B-490E-BDA1-A2B28486C0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0C7726F9-AD6B-40C1-9BB6-0B576ECAEE48}" type="slidenum">
              <a:rPr lang="en-AU" altLang="en-US" smtClean="0">
                <a:latin typeface="Calibri" panose="020F0502020204030204" pitchFamily="34" charset="0"/>
              </a:rPr>
              <a:pPr/>
              <a:t>17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Note the final text in the sample CANNOT have a const, as </a:t>
            </a:r>
            <a:r>
              <a:rPr lang="en-AU" dirty="0" err="1"/>
              <a:t>Theme.of</a:t>
            </a:r>
            <a:r>
              <a:rPr lang="en-AU" dirty="0"/>
              <a:t>(context) is not a const value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5BFC32-39AE-4C80-85C8-CBE195FD203A}" type="slidenum">
              <a:rPr lang="en-AU" smtClean="0"/>
              <a:t>45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54398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>
            <a:extLst>
              <a:ext uri="{FF2B5EF4-FFF2-40B4-BE49-F238E27FC236}">
                <a16:creationId xmlns:a16="http://schemas.microsoft.com/office/drawing/2014/main" id="{68969CCC-EFC3-4DD3-B9CD-FC680C0F65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>
            <a:extLst>
              <a:ext uri="{FF2B5EF4-FFF2-40B4-BE49-F238E27FC236}">
                <a16:creationId xmlns:a16="http://schemas.microsoft.com/office/drawing/2014/main" id="{490958C8-2A3C-4536-912B-EFB7FEC1A9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We will cover exactly how to do this in the tutorials – if we’re going amazing for time we will get a live demo of this in the lecture</a:t>
            </a:r>
          </a:p>
        </p:txBody>
      </p:sp>
      <p:sp>
        <p:nvSpPr>
          <p:cNvPr id="71684" name="Slide Number Placeholder 3">
            <a:extLst>
              <a:ext uri="{FF2B5EF4-FFF2-40B4-BE49-F238E27FC236}">
                <a16:creationId xmlns:a16="http://schemas.microsoft.com/office/drawing/2014/main" id="{8F1DBBCE-4547-41A6-8A75-776FF61F4C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B7AFC49D-8392-43EF-A6E5-7F3CE760151A}" type="slidenum">
              <a:rPr lang="en-AU" altLang="en-US" smtClean="0">
                <a:latin typeface="Calibri" panose="020F0502020204030204" pitchFamily="34" charset="0"/>
              </a:rPr>
              <a:pPr/>
              <a:t>48</a:t>
            </a:fld>
            <a:endParaRPr lang="en-AU" altLang="en-US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fld id="{F3797DEC-7EE9-44FB-B0A9-76C5D670C1B1}" type="slidenum">
              <a:rPr lang="de-DE" altLang="en-US" sz="1100" smtClean="0">
                <a:ea typeface="MS PGothic" panose="020B0600070205080204" pitchFamily="34" charset="-128"/>
              </a:rPr>
              <a:pPr eaLnBrk="0" hangingPunct="0">
                <a:spcBef>
                  <a:spcPct val="0"/>
                </a:spcBef>
              </a:pPr>
              <a:t>2</a:t>
            </a:fld>
            <a:endParaRPr lang="de-DE" altLang="en-US" sz="1100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ln/>
        </p:spPr>
      </p:sp>
      <p:sp>
        <p:nvSpPr>
          <p:cNvPr id="1044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0" hangingPunct="0">
              <a:spcBef>
                <a:spcPct val="0"/>
              </a:spcBef>
            </a:pPr>
            <a:fld id="{F3797DEC-7EE9-44FB-B0A9-76C5D670C1B1}" type="slidenum">
              <a:rPr lang="de-DE" altLang="en-US" sz="1100" smtClean="0">
                <a:ea typeface="MS PGothic" panose="020B0600070205080204" pitchFamily="34" charset="-128"/>
              </a:rPr>
              <a:pPr eaLnBrk="0" hangingPunct="0">
                <a:spcBef>
                  <a:spcPct val="0"/>
                </a:spcBef>
              </a:pPr>
              <a:t>3</a:t>
            </a:fld>
            <a:endParaRPr lang="de-DE" altLang="en-US" sz="1100">
              <a:ea typeface="MS PGothic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91685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14FE3077-3A46-492E-A122-C88885DB49B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5FFFED01-94D3-4500-B72C-83D2024C8E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D5E36C15-D397-492E-86C4-F88CE41EB1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7457A1-6D59-4941-99DC-7823884CDDBE}" type="slidenum">
              <a:rPr lang="en-AU" altLang="en-US" smtClean="0"/>
              <a:pPr>
                <a:spcBef>
                  <a:spcPct val="0"/>
                </a:spcBef>
              </a:pPr>
              <a:t>4</a:t>
            </a:fld>
            <a:endParaRPr lang="en-AU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F2F64613-492C-434D-96BC-B9D745C31B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0212C028-5568-441B-90AC-E1BDCC1F5A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E996FE1A-88C8-4315-A691-468E84B6F3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914708-14F3-4503-903E-C29E2D975F9A}" type="slidenum">
              <a:rPr lang="en-AU" altLang="en-US" smtClean="0"/>
              <a:pPr>
                <a:spcBef>
                  <a:spcPct val="0"/>
                </a:spcBef>
              </a:pPr>
              <a:t>5</a:t>
            </a:fld>
            <a:endParaRPr lang="en-AU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10015693-E70F-4CFC-BB7C-27CB7A8AEB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AA7BDFA4-FFE5-4B2E-A22D-EEE37333EC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946EA38D-FD55-4889-8240-61FAC35030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E92BF44A-319F-485A-A20A-0473332C92C8}" type="slidenum">
              <a:rPr lang="de-DE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6</a:t>
            </a:fld>
            <a:endParaRPr lang="de-D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E8FC0B53-8B7B-45EE-9573-FDBCB045FD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AE4907AA-EA4A-4980-BD20-F3E6B927B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Lindsay is deliberately not updating these slides, so we can see what super old xcode used to look like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99306616-861D-49DA-A39A-9ED51E2038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1D007AE7-66B7-4B39-98AE-B90711282CED}" type="slidenum">
              <a:rPr lang="de-DE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7</a:t>
            </a:fld>
            <a:endParaRPr lang="de-D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ACF233E1-E150-4CC5-81A7-9F1BDEDE72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8199918B-8FE1-497F-8233-B0DE8C6F7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12CFA458-17AC-4B89-A542-5C1E10F705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rebuchet MS" panose="020B0603020202020204" pitchFamily="34" charset="0"/>
              </a:defRPr>
            </a:lvl9pPr>
          </a:lstStyle>
          <a:p>
            <a:fld id="{1709D737-B7E2-4673-8B17-039D46700AA3}" type="slidenum">
              <a:rPr lang="de-DE" alt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8</a:t>
            </a:fld>
            <a:endParaRPr lang="de-DE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A158958F-603F-48FA-97B6-47F67EF6E8F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F50D028E-C9D9-401B-A163-68689613C1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600"/>
              </a:spcBef>
            </a:pPr>
            <a:r>
              <a:rPr lang="en-AU" altLang="en-US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BDA8100A-840B-4406-B3F9-CB8C592F8E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2868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CF6BC2-8C43-41A4-8FE4-A210F9CFB7B3}" type="slidenum">
              <a:rPr lang="en-AU" altLang="en-US" smtClean="0"/>
              <a:pPr>
                <a:spcBef>
                  <a:spcPct val="0"/>
                </a:spcBef>
              </a:pPr>
              <a:t>9</a:t>
            </a:fld>
            <a:endParaRPr lang="en-A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>
            <a:extLst>
              <a:ext uri="{FF2B5EF4-FFF2-40B4-BE49-F238E27FC236}">
                <a16:creationId xmlns:a16="http://schemas.microsoft.com/office/drawing/2014/main" id="{4E7825ED-8101-4A95-93E6-418B5903B5B5}"/>
              </a:ext>
            </a:extLst>
          </p:cNvPr>
          <p:cNvSpPr>
            <a:spLocks/>
          </p:cNvSpPr>
          <p:nvPr userDrawn="1"/>
        </p:nvSpPr>
        <p:spPr bwMode="auto">
          <a:xfrm>
            <a:off x="0" y="0"/>
            <a:ext cx="12192000" cy="520064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solidFill>
            <a:schemeClr val="accent1"/>
          </a:solidFill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9748934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9748934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15229" y="6492875"/>
            <a:ext cx="1343706" cy="365125"/>
          </a:xfrm>
        </p:spPr>
        <p:txBody>
          <a:bodyPr/>
          <a:lstStyle/>
          <a:p>
            <a:fld id="{35AADBB5-88D9-4AF3-BD29-F90FBADAB548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3EAEB77-75E7-4662-88A2-CA07AC5973F9}"/>
              </a:ext>
            </a:extLst>
          </p:cNvPr>
          <p:cNvGrpSpPr/>
          <p:nvPr userDrawn="1"/>
        </p:nvGrpSpPr>
        <p:grpSpPr>
          <a:xfrm>
            <a:off x="-1249826" y="-472121"/>
            <a:ext cx="14691652" cy="5380035"/>
            <a:chOff x="-1249826" y="-472121"/>
            <a:chExt cx="14691652" cy="538003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152835-BC94-43E0-94DB-774CE79A75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5000"/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-1249826" y="-472121"/>
              <a:ext cx="14691652" cy="48923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FE1CBDA-5F3B-47F4-805D-25624232036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35000"/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</a:blip>
            <a:srcRect t="87527"/>
            <a:stretch/>
          </p:blipFill>
          <p:spPr>
            <a:xfrm>
              <a:off x="-1249826" y="4420198"/>
              <a:ext cx="14691652" cy="487716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D6791D-1079-4995-8B53-A60DB2CE6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485" y="5261343"/>
            <a:ext cx="2884581" cy="60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Y NC SA Creative Commons Licence">
            <a:extLst>
              <a:ext uri="{FF2B5EF4-FFF2-40B4-BE49-F238E27FC236}">
                <a16:creationId xmlns:a16="http://schemas.microsoft.com/office/drawing/2014/main" id="{F2667BAB-193C-48A1-AF6C-E5572FE62E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8293" y="6031492"/>
            <a:ext cx="1207751" cy="41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477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15229" y="6492874"/>
            <a:ext cx="1343706" cy="365125"/>
          </a:xfrm>
        </p:spPr>
        <p:txBody>
          <a:bodyPr/>
          <a:lstStyle/>
          <a:p>
            <a:fld id="{16065CEF-6C85-4D75-8351-0CF13483F603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4405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15229" y="6489036"/>
            <a:ext cx="1343706" cy="365125"/>
          </a:xfrm>
        </p:spPr>
        <p:txBody>
          <a:bodyPr/>
          <a:lstStyle/>
          <a:p>
            <a:fld id="{40C157A9-5A6E-4E66-BBE3-3DFD3B5EBB90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89037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9845" y="6489037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331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215229" y="6489037"/>
            <a:ext cx="1343706" cy="365125"/>
          </a:xfrm>
        </p:spPr>
        <p:txBody>
          <a:bodyPr/>
          <a:lstStyle/>
          <a:p>
            <a:fld id="{011DAFCD-339E-42B8-87F5-9752A7C391A5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1287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9018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14471" y="6492874"/>
            <a:ext cx="1343706" cy="365125"/>
          </a:xfrm>
        </p:spPr>
        <p:txBody>
          <a:bodyPr/>
          <a:lstStyle/>
          <a:p>
            <a:fld id="{997DE85D-85F8-453F-9BAA-D5DD9A6FEE17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8328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1311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58972" y="6489037"/>
            <a:ext cx="1343706" cy="365125"/>
          </a:xfrm>
        </p:spPr>
        <p:txBody>
          <a:bodyPr/>
          <a:lstStyle/>
          <a:p>
            <a:fld id="{F19D9265-F2AD-4B27-8AB5-61008FD58326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521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1664411"/>
            <a:ext cx="5185873" cy="46792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1664410"/>
            <a:ext cx="5194583" cy="46792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15229" y="6492875"/>
            <a:ext cx="1343706" cy="365125"/>
          </a:xfrm>
        </p:spPr>
        <p:txBody>
          <a:bodyPr/>
          <a:lstStyle/>
          <a:p>
            <a:fld id="{97C1AE55-6070-4303-B2F7-EEDAB94EDC6D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98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6675A7-8EE7-44F9-8EE9-2D43982AB670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4FF604-8D29-46E1-AAE1-3ED3638B17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24C69A8-5C2F-4682-AC82-7F371D9D57A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10000" y="170963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061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1664411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0001" y="2240674"/>
            <a:ext cx="5189856" cy="4112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2687" y="1664411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2687" y="2240674"/>
            <a:ext cx="5194583" cy="4112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9215229" y="6492875"/>
            <a:ext cx="1343706" cy="365125"/>
          </a:xfrm>
        </p:spPr>
        <p:txBody>
          <a:bodyPr/>
          <a:lstStyle/>
          <a:p>
            <a:fld id="{C5F6746E-657C-49FE-966C-CE720679318A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/>
          <p:cNvSpPr/>
          <p:nvPr userDrawn="1"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810000" y="170963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9291BCA-6B05-44F7-8596-FDEF5EACD9B1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B96D4FF-1E09-41F5-BF02-779E76CBA52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EA09E63-B94C-41E3-9F6F-C5A822E6465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50506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215229" y="6489036"/>
            <a:ext cx="1343706" cy="365125"/>
          </a:xfrm>
        </p:spPr>
        <p:txBody>
          <a:bodyPr/>
          <a:lstStyle/>
          <a:p>
            <a:fld id="{72F3866D-2319-4317-904D-3A2343285212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9037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9845" y="6489036"/>
            <a:ext cx="1062155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 userDrawn="1"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1883486-E804-4F0A-B986-CCBA4D6146F9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2685DB-18CD-43E9-BAE7-EF77616ACC5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3E44F8A-8692-4AF7-AC1E-C5F21955F8C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10000" y="170963"/>
            <a:ext cx="10571998" cy="9704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9536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7817" y="1664411"/>
            <a:ext cx="10148455" cy="46411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356273" y="6492875"/>
            <a:ext cx="789708" cy="365125"/>
          </a:xfrm>
        </p:spPr>
        <p:txBody>
          <a:bodyPr/>
          <a:lstStyle/>
          <a:p>
            <a:fld id="{70C2FE23-869B-4BA2-92C7-181DBCAC85E4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10351911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45981" y="6492875"/>
            <a:ext cx="1046019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2506C36-AE83-4221-8E7D-49678EEAB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9E5552D-4750-483C-817E-1634E2A88D20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DB4A2E3-CFA5-4EE4-AD07-153C56194A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DBF3940-9626-4CED-AA85-7FD2EE8BDB5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3656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7">
            <a:extLst>
              <a:ext uri="{FF2B5EF4-FFF2-40B4-BE49-F238E27FC236}">
                <a16:creationId xmlns:a16="http://schemas.microsoft.com/office/drawing/2014/main" id="{C18DF7B4-0748-453B-8EE5-8CB91FF1E730}"/>
              </a:ext>
            </a:extLst>
          </p:cNvPr>
          <p:cNvSpPr/>
          <p:nvPr userDrawn="1"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8963392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8963392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50285" y="6492874"/>
            <a:ext cx="679559" cy="365125"/>
          </a:xfrm>
        </p:spPr>
        <p:txBody>
          <a:bodyPr/>
          <a:lstStyle/>
          <a:p>
            <a:fld id="{86DC8906-DB89-4738-9C66-DDD6E8E2643B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10450284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5270D01-47E2-4EC4-8855-093F0AE2EFD3}"/>
              </a:ext>
            </a:extLst>
          </p:cNvPr>
          <p:cNvGrpSpPr/>
          <p:nvPr userDrawn="1"/>
        </p:nvGrpSpPr>
        <p:grpSpPr>
          <a:xfrm>
            <a:off x="-1249826" y="-472121"/>
            <a:ext cx="14691652" cy="5380035"/>
            <a:chOff x="-1249826" y="-472121"/>
            <a:chExt cx="14691652" cy="538003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AD0E27A-ED13-4245-A1CB-95EAD5BBD5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alphaModFix amt="35000"/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</a:blip>
            <a:srcRect/>
            <a:stretch/>
          </p:blipFill>
          <p:spPr>
            <a:xfrm>
              <a:off x="-1249826" y="-472121"/>
              <a:ext cx="14691652" cy="4892319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20B9E55-6CEC-4B09-942E-E782F8A5F4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alphaModFix amt="35000"/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</a:blip>
            <a:srcRect t="87527"/>
            <a:stretch/>
          </p:blipFill>
          <p:spPr>
            <a:xfrm>
              <a:off x="-1249826" y="4420198"/>
              <a:ext cx="14691652" cy="487716"/>
            </a:xfrm>
            <a:prstGeom prst="rect">
              <a:avLst/>
            </a:prstGeom>
          </p:spPr>
        </p:pic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53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5943" y="1664411"/>
            <a:ext cx="4989930" cy="46792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82145" y="1664410"/>
            <a:ext cx="4998311" cy="46792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380455" y="6492875"/>
            <a:ext cx="749390" cy="365125"/>
          </a:xfrm>
        </p:spPr>
        <p:txBody>
          <a:bodyPr/>
          <a:lstStyle/>
          <a:p>
            <a:fld id="{70DD5149-BD87-4F59-BE8B-61D27ED2458B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1038045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98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6"/>
          <p:cNvSpPr/>
          <p:nvPr userDrawn="1"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FA73BD-1A05-423D-8A43-8A08DEC630E6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FA27BAB-42D9-4EE8-AA09-41BC9E5C37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2363D4F-4640-4DBB-B23E-02C17AEE8BD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24185059-E4FE-4910-BAE7-3761AF7F8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28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2" y="1664411"/>
            <a:ext cx="499391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2" y="2240674"/>
            <a:ext cx="4993913" cy="4112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85977" y="1664411"/>
            <a:ext cx="4998462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85977" y="2240674"/>
            <a:ext cx="4998462" cy="411250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384439" y="6492875"/>
            <a:ext cx="745406" cy="365125"/>
          </a:xfrm>
        </p:spPr>
        <p:txBody>
          <a:bodyPr/>
          <a:lstStyle/>
          <a:p>
            <a:fld id="{38A4E485-2FC5-4CC9-8F73-30CD6D5AB584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-1" y="6492875"/>
            <a:ext cx="1038443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29845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Freeform 6"/>
          <p:cNvSpPr/>
          <p:nvPr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blipFill>
            <a:blip r:embed="rId2"/>
            <a:stretch>
              <a:fillRect t="-250000" b="-50000"/>
            </a:stretch>
          </a:blip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997633-27FA-41C4-9954-0B9AD8ED0423}"/>
              </a:ext>
            </a:extLst>
          </p:cNvPr>
          <p:cNvGrpSpPr/>
          <p:nvPr userDrawn="1"/>
        </p:nvGrpSpPr>
        <p:grpSpPr>
          <a:xfrm>
            <a:off x="-1046626" y="-1"/>
            <a:ext cx="12657338" cy="1314451"/>
            <a:chOff x="-1046626" y="-1"/>
            <a:chExt cx="12657338" cy="131445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19D37F9-CBEC-4337-BAF2-655C24790BB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1" b="26124"/>
            <a:stretch/>
          </p:blipFill>
          <p:spPr>
            <a:xfrm>
              <a:off x="-1046626" y="-1"/>
              <a:ext cx="7640115" cy="1314451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15A467-6530-45FB-BBA6-644EF7F63F7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duotone>
                <a:prstClr val="black"/>
                <a:schemeClr val="accent1">
                  <a:lumMod val="50000"/>
                  <a:tint val="45000"/>
                  <a:satMod val="400000"/>
                </a:schemeClr>
              </a:duotone>
              <a:alphaModFix amt="17000"/>
            </a:blip>
            <a:srcRect t="22212" r="25741" b="26123"/>
            <a:stretch/>
          </p:blipFill>
          <p:spPr>
            <a:xfrm flipH="1">
              <a:off x="5937247" y="0"/>
              <a:ext cx="5673465" cy="1314450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5475A650-8E4A-4EBE-B537-B8832EFF9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46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460181" y="6489036"/>
            <a:ext cx="669663" cy="365125"/>
          </a:xfrm>
        </p:spPr>
        <p:txBody>
          <a:bodyPr/>
          <a:lstStyle/>
          <a:p>
            <a:fld id="{7D1B97BE-98A3-4122-9EF3-424A3DE53F43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0" y="6489037"/>
            <a:ext cx="1046018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129845" y="6489036"/>
            <a:ext cx="1062155" cy="365126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2"/>
            <a:ext cx="12192000" cy="1664409"/>
          </a:xfrm>
          <a:custGeom>
            <a:avLst/>
            <a:gdLst>
              <a:gd name="connsiteX0" fmla="*/ 10000 w 10000"/>
              <a:gd name="connsiteY0" fmla="*/ 0 h 10311"/>
              <a:gd name="connsiteX1" fmla="*/ 0 w 10000"/>
              <a:gd name="connsiteY1" fmla="*/ 0 h 10311"/>
              <a:gd name="connsiteX2" fmla="*/ 0 w 10000"/>
              <a:gd name="connsiteY2" fmla="*/ 8635 h 10311"/>
              <a:gd name="connsiteX3" fmla="*/ 1637 w 10000"/>
              <a:gd name="connsiteY3" fmla="*/ 8635 h 10311"/>
              <a:gd name="connsiteX4" fmla="*/ 1950 w 10000"/>
              <a:gd name="connsiteY4" fmla="*/ 9942 h 10311"/>
              <a:gd name="connsiteX5" fmla="*/ 1950 w 10000"/>
              <a:gd name="connsiteY5" fmla="*/ 9942 h 10311"/>
              <a:gd name="connsiteX6" fmla="*/ 1957 w 10000"/>
              <a:gd name="connsiteY6" fmla="*/ 9956 h 10311"/>
              <a:gd name="connsiteX7" fmla="*/ 1967 w 10000"/>
              <a:gd name="connsiteY7" fmla="*/ 9978 h 10311"/>
              <a:gd name="connsiteX8" fmla="*/ 1977 w 10000"/>
              <a:gd name="connsiteY8" fmla="*/ 10000 h 10311"/>
              <a:gd name="connsiteX9" fmla="*/ 1986 w 10000"/>
              <a:gd name="connsiteY9" fmla="*/ 10000 h 10311"/>
              <a:gd name="connsiteX10" fmla="*/ 1997 w 10000"/>
              <a:gd name="connsiteY10" fmla="*/ 10311 h 10311"/>
              <a:gd name="connsiteX11" fmla="*/ 2005 w 10000"/>
              <a:gd name="connsiteY11" fmla="*/ 9978 h 10311"/>
              <a:gd name="connsiteX12" fmla="*/ 2016 w 10000"/>
              <a:gd name="connsiteY12" fmla="*/ 9956 h 10311"/>
              <a:gd name="connsiteX13" fmla="*/ 2023 w 10000"/>
              <a:gd name="connsiteY13" fmla="*/ 9942 h 10311"/>
              <a:gd name="connsiteX14" fmla="*/ 2335 w 10000"/>
              <a:gd name="connsiteY14" fmla="*/ 8635 h 10311"/>
              <a:gd name="connsiteX15" fmla="*/ 10000 w 10000"/>
              <a:gd name="connsiteY15" fmla="*/ 8635 h 10311"/>
              <a:gd name="connsiteX16" fmla="*/ 10000 w 10000"/>
              <a:gd name="connsiteY16" fmla="*/ 0 h 10311"/>
              <a:gd name="connsiteX0" fmla="*/ 10000 w 10000"/>
              <a:gd name="connsiteY0" fmla="*/ 0 h 10329"/>
              <a:gd name="connsiteX1" fmla="*/ 0 w 10000"/>
              <a:gd name="connsiteY1" fmla="*/ 0 h 10329"/>
              <a:gd name="connsiteX2" fmla="*/ 0 w 10000"/>
              <a:gd name="connsiteY2" fmla="*/ 8635 h 10329"/>
              <a:gd name="connsiteX3" fmla="*/ 1637 w 10000"/>
              <a:gd name="connsiteY3" fmla="*/ 8635 h 10329"/>
              <a:gd name="connsiteX4" fmla="*/ 1950 w 10000"/>
              <a:gd name="connsiteY4" fmla="*/ 9942 h 10329"/>
              <a:gd name="connsiteX5" fmla="*/ 1950 w 10000"/>
              <a:gd name="connsiteY5" fmla="*/ 9942 h 10329"/>
              <a:gd name="connsiteX6" fmla="*/ 1955 w 10000"/>
              <a:gd name="connsiteY6" fmla="*/ 10329 h 10329"/>
              <a:gd name="connsiteX7" fmla="*/ 1967 w 10000"/>
              <a:gd name="connsiteY7" fmla="*/ 9978 h 10329"/>
              <a:gd name="connsiteX8" fmla="*/ 1977 w 10000"/>
              <a:gd name="connsiteY8" fmla="*/ 10000 h 10329"/>
              <a:gd name="connsiteX9" fmla="*/ 1986 w 10000"/>
              <a:gd name="connsiteY9" fmla="*/ 10000 h 10329"/>
              <a:gd name="connsiteX10" fmla="*/ 1997 w 10000"/>
              <a:gd name="connsiteY10" fmla="*/ 10311 h 10329"/>
              <a:gd name="connsiteX11" fmla="*/ 2005 w 10000"/>
              <a:gd name="connsiteY11" fmla="*/ 9978 h 10329"/>
              <a:gd name="connsiteX12" fmla="*/ 2016 w 10000"/>
              <a:gd name="connsiteY12" fmla="*/ 9956 h 10329"/>
              <a:gd name="connsiteX13" fmla="*/ 2023 w 10000"/>
              <a:gd name="connsiteY13" fmla="*/ 9942 h 10329"/>
              <a:gd name="connsiteX14" fmla="*/ 2335 w 10000"/>
              <a:gd name="connsiteY14" fmla="*/ 8635 h 10329"/>
              <a:gd name="connsiteX15" fmla="*/ 10000 w 10000"/>
              <a:gd name="connsiteY15" fmla="*/ 8635 h 10329"/>
              <a:gd name="connsiteX16" fmla="*/ 10000 w 10000"/>
              <a:gd name="connsiteY16" fmla="*/ 0 h 10329"/>
              <a:gd name="connsiteX0" fmla="*/ 10000 w 10000"/>
              <a:gd name="connsiteY0" fmla="*/ 0 h 10455"/>
              <a:gd name="connsiteX1" fmla="*/ 0 w 10000"/>
              <a:gd name="connsiteY1" fmla="*/ 0 h 10455"/>
              <a:gd name="connsiteX2" fmla="*/ 0 w 10000"/>
              <a:gd name="connsiteY2" fmla="*/ 8635 h 10455"/>
              <a:gd name="connsiteX3" fmla="*/ 1637 w 10000"/>
              <a:gd name="connsiteY3" fmla="*/ 8635 h 10455"/>
              <a:gd name="connsiteX4" fmla="*/ 1950 w 10000"/>
              <a:gd name="connsiteY4" fmla="*/ 9942 h 10455"/>
              <a:gd name="connsiteX5" fmla="*/ 1946 w 10000"/>
              <a:gd name="connsiteY5" fmla="*/ 10455 h 10455"/>
              <a:gd name="connsiteX6" fmla="*/ 1955 w 10000"/>
              <a:gd name="connsiteY6" fmla="*/ 10329 h 10455"/>
              <a:gd name="connsiteX7" fmla="*/ 1967 w 10000"/>
              <a:gd name="connsiteY7" fmla="*/ 9978 h 10455"/>
              <a:gd name="connsiteX8" fmla="*/ 1977 w 10000"/>
              <a:gd name="connsiteY8" fmla="*/ 10000 h 10455"/>
              <a:gd name="connsiteX9" fmla="*/ 1986 w 10000"/>
              <a:gd name="connsiteY9" fmla="*/ 10000 h 10455"/>
              <a:gd name="connsiteX10" fmla="*/ 1997 w 10000"/>
              <a:gd name="connsiteY10" fmla="*/ 10311 h 10455"/>
              <a:gd name="connsiteX11" fmla="*/ 2005 w 10000"/>
              <a:gd name="connsiteY11" fmla="*/ 9978 h 10455"/>
              <a:gd name="connsiteX12" fmla="*/ 2016 w 10000"/>
              <a:gd name="connsiteY12" fmla="*/ 9956 h 10455"/>
              <a:gd name="connsiteX13" fmla="*/ 2023 w 10000"/>
              <a:gd name="connsiteY13" fmla="*/ 9942 h 10455"/>
              <a:gd name="connsiteX14" fmla="*/ 2335 w 10000"/>
              <a:gd name="connsiteY14" fmla="*/ 8635 h 10455"/>
              <a:gd name="connsiteX15" fmla="*/ 10000 w 10000"/>
              <a:gd name="connsiteY15" fmla="*/ 8635 h 10455"/>
              <a:gd name="connsiteX16" fmla="*/ 10000 w 10000"/>
              <a:gd name="connsiteY16" fmla="*/ 0 h 10455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23 w 10000"/>
              <a:gd name="connsiteY13" fmla="*/ 9942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86 w 10000"/>
              <a:gd name="connsiteY9" fmla="*/ 10000 h 10491"/>
              <a:gd name="connsiteX10" fmla="*/ 1997 w 10000"/>
              <a:gd name="connsiteY10" fmla="*/ 10311 h 10491"/>
              <a:gd name="connsiteX11" fmla="*/ 2005 w 10000"/>
              <a:gd name="connsiteY11" fmla="*/ 9978 h 10491"/>
              <a:gd name="connsiteX12" fmla="*/ 2016 w 10000"/>
              <a:gd name="connsiteY12" fmla="*/ 9956 h 10491"/>
              <a:gd name="connsiteX13" fmla="*/ 2068 w 10000"/>
              <a:gd name="connsiteY13" fmla="*/ 10487 h 10491"/>
              <a:gd name="connsiteX14" fmla="*/ 2335 w 10000"/>
              <a:gd name="connsiteY14" fmla="*/ 8635 h 10491"/>
              <a:gd name="connsiteX15" fmla="*/ 10000 w 10000"/>
              <a:gd name="connsiteY15" fmla="*/ 8635 h 10491"/>
              <a:gd name="connsiteX16" fmla="*/ 10000 w 10000"/>
              <a:gd name="connsiteY16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77 w 10000"/>
              <a:gd name="connsiteY8" fmla="*/ 10000 h 10491"/>
              <a:gd name="connsiteX9" fmla="*/ 1997 w 10000"/>
              <a:gd name="connsiteY9" fmla="*/ 10311 h 10491"/>
              <a:gd name="connsiteX10" fmla="*/ 2005 w 10000"/>
              <a:gd name="connsiteY10" fmla="*/ 9978 h 10491"/>
              <a:gd name="connsiteX11" fmla="*/ 2016 w 10000"/>
              <a:gd name="connsiteY11" fmla="*/ 9956 h 10491"/>
              <a:gd name="connsiteX12" fmla="*/ 2068 w 10000"/>
              <a:gd name="connsiteY12" fmla="*/ 10487 h 10491"/>
              <a:gd name="connsiteX13" fmla="*/ 2335 w 10000"/>
              <a:gd name="connsiteY13" fmla="*/ 8635 h 10491"/>
              <a:gd name="connsiteX14" fmla="*/ 10000 w 10000"/>
              <a:gd name="connsiteY14" fmla="*/ 8635 h 10491"/>
              <a:gd name="connsiteX15" fmla="*/ 10000 w 10000"/>
              <a:gd name="connsiteY15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67 w 10000"/>
              <a:gd name="connsiteY7" fmla="*/ 9978 h 10491"/>
              <a:gd name="connsiteX8" fmla="*/ 1997 w 10000"/>
              <a:gd name="connsiteY8" fmla="*/ 10311 h 10491"/>
              <a:gd name="connsiteX9" fmla="*/ 2005 w 10000"/>
              <a:gd name="connsiteY9" fmla="*/ 9978 h 10491"/>
              <a:gd name="connsiteX10" fmla="*/ 2016 w 10000"/>
              <a:gd name="connsiteY10" fmla="*/ 9956 h 10491"/>
              <a:gd name="connsiteX11" fmla="*/ 2068 w 10000"/>
              <a:gd name="connsiteY11" fmla="*/ 10487 h 10491"/>
              <a:gd name="connsiteX12" fmla="*/ 2335 w 10000"/>
              <a:gd name="connsiteY12" fmla="*/ 8635 h 10491"/>
              <a:gd name="connsiteX13" fmla="*/ 10000 w 10000"/>
              <a:gd name="connsiteY13" fmla="*/ 8635 h 10491"/>
              <a:gd name="connsiteX14" fmla="*/ 10000 w 10000"/>
              <a:gd name="connsiteY14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55 w 10000"/>
              <a:gd name="connsiteY6" fmla="*/ 10329 h 10491"/>
              <a:gd name="connsiteX7" fmla="*/ 1997 w 10000"/>
              <a:gd name="connsiteY7" fmla="*/ 10311 h 10491"/>
              <a:gd name="connsiteX8" fmla="*/ 2005 w 10000"/>
              <a:gd name="connsiteY8" fmla="*/ 9978 h 10491"/>
              <a:gd name="connsiteX9" fmla="*/ 2016 w 10000"/>
              <a:gd name="connsiteY9" fmla="*/ 9956 h 10491"/>
              <a:gd name="connsiteX10" fmla="*/ 2068 w 10000"/>
              <a:gd name="connsiteY10" fmla="*/ 10487 h 10491"/>
              <a:gd name="connsiteX11" fmla="*/ 2335 w 10000"/>
              <a:gd name="connsiteY11" fmla="*/ 8635 h 10491"/>
              <a:gd name="connsiteX12" fmla="*/ 10000 w 10000"/>
              <a:gd name="connsiteY12" fmla="*/ 8635 h 10491"/>
              <a:gd name="connsiteX13" fmla="*/ 10000 w 10000"/>
              <a:gd name="connsiteY13" fmla="*/ 0 h 10491"/>
              <a:gd name="connsiteX0" fmla="*/ 10000 w 10000"/>
              <a:gd name="connsiteY0" fmla="*/ 0 h 10491"/>
              <a:gd name="connsiteX1" fmla="*/ 0 w 10000"/>
              <a:gd name="connsiteY1" fmla="*/ 0 h 10491"/>
              <a:gd name="connsiteX2" fmla="*/ 0 w 10000"/>
              <a:gd name="connsiteY2" fmla="*/ 8635 h 10491"/>
              <a:gd name="connsiteX3" fmla="*/ 1637 w 10000"/>
              <a:gd name="connsiteY3" fmla="*/ 8635 h 10491"/>
              <a:gd name="connsiteX4" fmla="*/ 1925 w 10000"/>
              <a:gd name="connsiteY4" fmla="*/ 10440 h 10491"/>
              <a:gd name="connsiteX5" fmla="*/ 1946 w 10000"/>
              <a:gd name="connsiteY5" fmla="*/ 10455 h 10491"/>
              <a:gd name="connsiteX6" fmla="*/ 1997 w 10000"/>
              <a:gd name="connsiteY6" fmla="*/ 10311 h 10491"/>
              <a:gd name="connsiteX7" fmla="*/ 2005 w 10000"/>
              <a:gd name="connsiteY7" fmla="*/ 9978 h 10491"/>
              <a:gd name="connsiteX8" fmla="*/ 2016 w 10000"/>
              <a:gd name="connsiteY8" fmla="*/ 9956 h 10491"/>
              <a:gd name="connsiteX9" fmla="*/ 2068 w 10000"/>
              <a:gd name="connsiteY9" fmla="*/ 10487 h 10491"/>
              <a:gd name="connsiteX10" fmla="*/ 2335 w 10000"/>
              <a:gd name="connsiteY10" fmla="*/ 8635 h 10491"/>
              <a:gd name="connsiteX11" fmla="*/ 10000 w 10000"/>
              <a:gd name="connsiteY11" fmla="*/ 8635 h 10491"/>
              <a:gd name="connsiteX12" fmla="*/ 10000 w 10000"/>
              <a:gd name="connsiteY12" fmla="*/ 0 h 10491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16 w 10000"/>
              <a:gd name="connsiteY7" fmla="*/ 9956 h 10549"/>
              <a:gd name="connsiteX8" fmla="*/ 2068 w 10000"/>
              <a:gd name="connsiteY8" fmla="*/ 10487 h 10549"/>
              <a:gd name="connsiteX9" fmla="*/ 2335 w 10000"/>
              <a:gd name="connsiteY9" fmla="*/ 8635 h 10549"/>
              <a:gd name="connsiteX10" fmla="*/ 10000 w 10000"/>
              <a:gd name="connsiteY10" fmla="*/ 8635 h 10549"/>
              <a:gd name="connsiteX11" fmla="*/ 10000 w 10000"/>
              <a:gd name="connsiteY11" fmla="*/ 0 h 10549"/>
              <a:gd name="connsiteX0" fmla="*/ 10000 w 10000"/>
              <a:gd name="connsiteY0" fmla="*/ 0 h 10549"/>
              <a:gd name="connsiteX1" fmla="*/ 0 w 10000"/>
              <a:gd name="connsiteY1" fmla="*/ 0 h 10549"/>
              <a:gd name="connsiteX2" fmla="*/ 0 w 10000"/>
              <a:gd name="connsiteY2" fmla="*/ 8635 h 10549"/>
              <a:gd name="connsiteX3" fmla="*/ 1637 w 10000"/>
              <a:gd name="connsiteY3" fmla="*/ 8635 h 10549"/>
              <a:gd name="connsiteX4" fmla="*/ 1925 w 10000"/>
              <a:gd name="connsiteY4" fmla="*/ 10440 h 10549"/>
              <a:gd name="connsiteX5" fmla="*/ 1997 w 10000"/>
              <a:gd name="connsiteY5" fmla="*/ 10311 h 10549"/>
              <a:gd name="connsiteX6" fmla="*/ 2005 w 10000"/>
              <a:gd name="connsiteY6" fmla="*/ 9978 h 10549"/>
              <a:gd name="connsiteX7" fmla="*/ 2068 w 10000"/>
              <a:gd name="connsiteY7" fmla="*/ 10487 h 10549"/>
              <a:gd name="connsiteX8" fmla="*/ 2335 w 10000"/>
              <a:gd name="connsiteY8" fmla="*/ 8635 h 10549"/>
              <a:gd name="connsiteX9" fmla="*/ 10000 w 10000"/>
              <a:gd name="connsiteY9" fmla="*/ 8635 h 10549"/>
              <a:gd name="connsiteX10" fmla="*/ 10000 w 10000"/>
              <a:gd name="connsiteY10" fmla="*/ 0 h 10549"/>
              <a:gd name="connsiteX0" fmla="*/ 10000 w 10000"/>
              <a:gd name="connsiteY0" fmla="*/ 0 h 10578"/>
              <a:gd name="connsiteX1" fmla="*/ 0 w 10000"/>
              <a:gd name="connsiteY1" fmla="*/ 0 h 10578"/>
              <a:gd name="connsiteX2" fmla="*/ 0 w 10000"/>
              <a:gd name="connsiteY2" fmla="*/ 8635 h 10578"/>
              <a:gd name="connsiteX3" fmla="*/ 1637 w 10000"/>
              <a:gd name="connsiteY3" fmla="*/ 8635 h 10578"/>
              <a:gd name="connsiteX4" fmla="*/ 1925 w 10000"/>
              <a:gd name="connsiteY4" fmla="*/ 10440 h 10578"/>
              <a:gd name="connsiteX5" fmla="*/ 1997 w 10000"/>
              <a:gd name="connsiteY5" fmla="*/ 10311 h 10578"/>
              <a:gd name="connsiteX6" fmla="*/ 2068 w 10000"/>
              <a:gd name="connsiteY6" fmla="*/ 10487 h 10578"/>
              <a:gd name="connsiteX7" fmla="*/ 2335 w 10000"/>
              <a:gd name="connsiteY7" fmla="*/ 8635 h 10578"/>
              <a:gd name="connsiteX8" fmla="*/ 10000 w 10000"/>
              <a:gd name="connsiteY8" fmla="*/ 8635 h 10578"/>
              <a:gd name="connsiteX9" fmla="*/ 10000 w 10000"/>
              <a:gd name="connsiteY9" fmla="*/ 0 h 10578"/>
              <a:gd name="connsiteX0" fmla="*/ 10000 w 10000"/>
              <a:gd name="connsiteY0" fmla="*/ 0 h 10693"/>
              <a:gd name="connsiteX1" fmla="*/ 0 w 10000"/>
              <a:gd name="connsiteY1" fmla="*/ 0 h 10693"/>
              <a:gd name="connsiteX2" fmla="*/ 0 w 10000"/>
              <a:gd name="connsiteY2" fmla="*/ 8635 h 10693"/>
              <a:gd name="connsiteX3" fmla="*/ 1637 w 10000"/>
              <a:gd name="connsiteY3" fmla="*/ 8635 h 10693"/>
              <a:gd name="connsiteX4" fmla="*/ 1925 w 10000"/>
              <a:gd name="connsiteY4" fmla="*/ 10440 h 10693"/>
              <a:gd name="connsiteX5" fmla="*/ 2068 w 10000"/>
              <a:gd name="connsiteY5" fmla="*/ 10487 h 10693"/>
              <a:gd name="connsiteX6" fmla="*/ 2335 w 10000"/>
              <a:gd name="connsiteY6" fmla="*/ 8635 h 10693"/>
              <a:gd name="connsiteX7" fmla="*/ 10000 w 10000"/>
              <a:gd name="connsiteY7" fmla="*/ 8635 h 10693"/>
              <a:gd name="connsiteX8" fmla="*/ 10000 w 10000"/>
              <a:gd name="connsiteY8" fmla="*/ 0 h 10693"/>
              <a:gd name="connsiteX0" fmla="*/ 10000 w 10000"/>
              <a:gd name="connsiteY0" fmla="*/ 0 h 10440"/>
              <a:gd name="connsiteX1" fmla="*/ 0 w 10000"/>
              <a:gd name="connsiteY1" fmla="*/ 0 h 10440"/>
              <a:gd name="connsiteX2" fmla="*/ 0 w 10000"/>
              <a:gd name="connsiteY2" fmla="*/ 8635 h 10440"/>
              <a:gd name="connsiteX3" fmla="*/ 1637 w 10000"/>
              <a:gd name="connsiteY3" fmla="*/ 8635 h 10440"/>
              <a:gd name="connsiteX4" fmla="*/ 1925 w 10000"/>
              <a:gd name="connsiteY4" fmla="*/ 10440 h 10440"/>
              <a:gd name="connsiteX5" fmla="*/ 2335 w 10000"/>
              <a:gd name="connsiteY5" fmla="*/ 8635 h 10440"/>
              <a:gd name="connsiteX6" fmla="*/ 10000 w 10000"/>
              <a:gd name="connsiteY6" fmla="*/ 8635 h 10440"/>
              <a:gd name="connsiteX7" fmla="*/ 10000 w 10000"/>
              <a:gd name="connsiteY7" fmla="*/ 0 h 10440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11"/>
              <a:gd name="connsiteX1" fmla="*/ 0 w 10000"/>
              <a:gd name="connsiteY1" fmla="*/ 0 h 10911"/>
              <a:gd name="connsiteX2" fmla="*/ 0 w 10000"/>
              <a:gd name="connsiteY2" fmla="*/ 8635 h 10911"/>
              <a:gd name="connsiteX3" fmla="*/ 1637 w 10000"/>
              <a:gd name="connsiteY3" fmla="*/ 8635 h 10911"/>
              <a:gd name="connsiteX4" fmla="*/ 1917 w 10000"/>
              <a:gd name="connsiteY4" fmla="*/ 10907 h 10911"/>
              <a:gd name="connsiteX5" fmla="*/ 2335 w 10000"/>
              <a:gd name="connsiteY5" fmla="*/ 8635 h 10911"/>
              <a:gd name="connsiteX6" fmla="*/ 10000 w 10000"/>
              <a:gd name="connsiteY6" fmla="*/ 8635 h 10911"/>
              <a:gd name="connsiteX7" fmla="*/ 10000 w 10000"/>
              <a:gd name="connsiteY7" fmla="*/ 0 h 10911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07"/>
              <a:gd name="connsiteX1" fmla="*/ 0 w 10000"/>
              <a:gd name="connsiteY1" fmla="*/ 0 h 10907"/>
              <a:gd name="connsiteX2" fmla="*/ 0 w 10000"/>
              <a:gd name="connsiteY2" fmla="*/ 8635 h 10907"/>
              <a:gd name="connsiteX3" fmla="*/ 1637 w 10000"/>
              <a:gd name="connsiteY3" fmla="*/ 8635 h 10907"/>
              <a:gd name="connsiteX4" fmla="*/ 1917 w 10000"/>
              <a:gd name="connsiteY4" fmla="*/ 10907 h 10907"/>
              <a:gd name="connsiteX5" fmla="*/ 2335 w 10000"/>
              <a:gd name="connsiteY5" fmla="*/ 8635 h 10907"/>
              <a:gd name="connsiteX6" fmla="*/ 10000 w 10000"/>
              <a:gd name="connsiteY6" fmla="*/ 8635 h 10907"/>
              <a:gd name="connsiteX7" fmla="*/ 10000 w 10000"/>
              <a:gd name="connsiteY7" fmla="*/ 0 h 10907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6"/>
              <a:gd name="connsiteX1" fmla="*/ 0 w 10000"/>
              <a:gd name="connsiteY1" fmla="*/ 0 h 10926"/>
              <a:gd name="connsiteX2" fmla="*/ 0 w 10000"/>
              <a:gd name="connsiteY2" fmla="*/ 8635 h 10926"/>
              <a:gd name="connsiteX3" fmla="*/ 1637 w 10000"/>
              <a:gd name="connsiteY3" fmla="*/ 8635 h 10926"/>
              <a:gd name="connsiteX4" fmla="*/ 1985 w 10000"/>
              <a:gd name="connsiteY4" fmla="*/ 10923 h 10926"/>
              <a:gd name="connsiteX5" fmla="*/ 2335 w 10000"/>
              <a:gd name="connsiteY5" fmla="*/ 8635 h 10926"/>
              <a:gd name="connsiteX6" fmla="*/ 10000 w 10000"/>
              <a:gd name="connsiteY6" fmla="*/ 8635 h 10926"/>
              <a:gd name="connsiteX7" fmla="*/ 10000 w 10000"/>
              <a:gd name="connsiteY7" fmla="*/ 0 h 1092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8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655"/>
              <a:gd name="connsiteX1" fmla="*/ 0 w 10000"/>
              <a:gd name="connsiteY1" fmla="*/ 0 h 10655"/>
              <a:gd name="connsiteX2" fmla="*/ 0 w 10000"/>
              <a:gd name="connsiteY2" fmla="*/ 8635 h 10655"/>
              <a:gd name="connsiteX3" fmla="*/ 1637 w 10000"/>
              <a:gd name="connsiteY3" fmla="*/ 8635 h 10655"/>
              <a:gd name="connsiteX4" fmla="*/ 1997 w 10000"/>
              <a:gd name="connsiteY4" fmla="*/ 10643 h 10655"/>
              <a:gd name="connsiteX5" fmla="*/ 2335 w 10000"/>
              <a:gd name="connsiteY5" fmla="*/ 8635 h 10655"/>
              <a:gd name="connsiteX6" fmla="*/ 10000 w 10000"/>
              <a:gd name="connsiteY6" fmla="*/ 8635 h 10655"/>
              <a:gd name="connsiteX7" fmla="*/ 10000 w 10000"/>
              <a:gd name="connsiteY7" fmla="*/ 0 h 10655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0892"/>
              <a:gd name="connsiteX1" fmla="*/ 0 w 10000"/>
              <a:gd name="connsiteY1" fmla="*/ 0 h 10892"/>
              <a:gd name="connsiteX2" fmla="*/ 0 w 10000"/>
              <a:gd name="connsiteY2" fmla="*/ 8635 h 10892"/>
              <a:gd name="connsiteX3" fmla="*/ 1637 w 10000"/>
              <a:gd name="connsiteY3" fmla="*/ 8635 h 10892"/>
              <a:gd name="connsiteX4" fmla="*/ 1991 w 10000"/>
              <a:gd name="connsiteY4" fmla="*/ 10892 h 10892"/>
              <a:gd name="connsiteX5" fmla="*/ 2335 w 10000"/>
              <a:gd name="connsiteY5" fmla="*/ 8635 h 10892"/>
              <a:gd name="connsiteX6" fmla="*/ 10000 w 10000"/>
              <a:gd name="connsiteY6" fmla="*/ 8635 h 10892"/>
              <a:gd name="connsiteX7" fmla="*/ 10000 w 10000"/>
              <a:gd name="connsiteY7" fmla="*/ 0 h 10892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1281"/>
              <a:gd name="connsiteX1" fmla="*/ 0 w 10000"/>
              <a:gd name="connsiteY1" fmla="*/ 0 h 11281"/>
              <a:gd name="connsiteX2" fmla="*/ 0 w 10000"/>
              <a:gd name="connsiteY2" fmla="*/ 8635 h 11281"/>
              <a:gd name="connsiteX3" fmla="*/ 1637 w 10000"/>
              <a:gd name="connsiteY3" fmla="*/ 8635 h 11281"/>
              <a:gd name="connsiteX4" fmla="*/ 1991 w 10000"/>
              <a:gd name="connsiteY4" fmla="*/ 11281 h 11281"/>
              <a:gd name="connsiteX5" fmla="*/ 2335 w 10000"/>
              <a:gd name="connsiteY5" fmla="*/ 8635 h 11281"/>
              <a:gd name="connsiteX6" fmla="*/ 10000 w 10000"/>
              <a:gd name="connsiteY6" fmla="*/ 8635 h 11281"/>
              <a:gd name="connsiteX7" fmla="*/ 10000 w 10000"/>
              <a:gd name="connsiteY7" fmla="*/ 0 h 11281"/>
              <a:gd name="connsiteX0" fmla="*/ 10000 w 10000"/>
              <a:gd name="connsiteY0" fmla="*/ 0 h 10783"/>
              <a:gd name="connsiteX1" fmla="*/ 0 w 10000"/>
              <a:gd name="connsiteY1" fmla="*/ 0 h 10783"/>
              <a:gd name="connsiteX2" fmla="*/ 0 w 10000"/>
              <a:gd name="connsiteY2" fmla="*/ 8635 h 10783"/>
              <a:gd name="connsiteX3" fmla="*/ 1637 w 10000"/>
              <a:gd name="connsiteY3" fmla="*/ 8635 h 10783"/>
              <a:gd name="connsiteX4" fmla="*/ 1997 w 10000"/>
              <a:gd name="connsiteY4" fmla="*/ 10783 h 10783"/>
              <a:gd name="connsiteX5" fmla="*/ 2335 w 10000"/>
              <a:gd name="connsiteY5" fmla="*/ 8635 h 10783"/>
              <a:gd name="connsiteX6" fmla="*/ 10000 w 10000"/>
              <a:gd name="connsiteY6" fmla="*/ 8635 h 10783"/>
              <a:gd name="connsiteX7" fmla="*/ 10000 w 10000"/>
              <a:gd name="connsiteY7" fmla="*/ 0 h 1078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5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923"/>
              <a:gd name="connsiteX1" fmla="*/ 0 w 10000"/>
              <a:gd name="connsiteY1" fmla="*/ 0 h 10923"/>
              <a:gd name="connsiteX2" fmla="*/ 0 w 10000"/>
              <a:gd name="connsiteY2" fmla="*/ 8635 h 10923"/>
              <a:gd name="connsiteX3" fmla="*/ 1637 w 10000"/>
              <a:gd name="connsiteY3" fmla="*/ 8635 h 10923"/>
              <a:gd name="connsiteX4" fmla="*/ 1995 w 10000"/>
              <a:gd name="connsiteY4" fmla="*/ 10923 h 10923"/>
              <a:gd name="connsiteX5" fmla="*/ 2335 w 10000"/>
              <a:gd name="connsiteY5" fmla="*/ 8635 h 10923"/>
              <a:gd name="connsiteX6" fmla="*/ 10000 w 10000"/>
              <a:gd name="connsiteY6" fmla="*/ 8635 h 10923"/>
              <a:gd name="connsiteX7" fmla="*/ 10000 w 10000"/>
              <a:gd name="connsiteY7" fmla="*/ 0 h 10923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91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  <a:gd name="connsiteX0" fmla="*/ 10000 w 10000"/>
              <a:gd name="connsiteY0" fmla="*/ 0 h 10876"/>
              <a:gd name="connsiteX1" fmla="*/ 0 w 10000"/>
              <a:gd name="connsiteY1" fmla="*/ 0 h 10876"/>
              <a:gd name="connsiteX2" fmla="*/ 0 w 10000"/>
              <a:gd name="connsiteY2" fmla="*/ 8635 h 10876"/>
              <a:gd name="connsiteX3" fmla="*/ 1637 w 10000"/>
              <a:gd name="connsiteY3" fmla="*/ 8635 h 10876"/>
              <a:gd name="connsiteX4" fmla="*/ 1989 w 10000"/>
              <a:gd name="connsiteY4" fmla="*/ 10876 h 10876"/>
              <a:gd name="connsiteX5" fmla="*/ 2335 w 10000"/>
              <a:gd name="connsiteY5" fmla="*/ 8635 h 10876"/>
              <a:gd name="connsiteX6" fmla="*/ 10000 w 10000"/>
              <a:gd name="connsiteY6" fmla="*/ 8635 h 10876"/>
              <a:gd name="connsiteX7" fmla="*/ 10000 w 10000"/>
              <a:gd name="connsiteY7" fmla="*/ 0 h 1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000" h="10876">
                <a:moveTo>
                  <a:pt x="10000" y="0"/>
                </a:moveTo>
                <a:lnTo>
                  <a:pt x="0" y="0"/>
                </a:lnTo>
                <a:lnTo>
                  <a:pt x="0" y="8635"/>
                </a:lnTo>
                <a:lnTo>
                  <a:pt x="1637" y="8635"/>
                </a:lnTo>
                <a:cubicBezTo>
                  <a:pt x="1783" y="9647"/>
                  <a:pt x="1956" y="10883"/>
                  <a:pt x="1989" y="10876"/>
                </a:cubicBezTo>
                <a:cubicBezTo>
                  <a:pt x="2022" y="10869"/>
                  <a:pt x="2175" y="9759"/>
                  <a:pt x="2335" y="8635"/>
                </a:cubicBezTo>
                <a:lnTo>
                  <a:pt x="10000" y="8635"/>
                </a:lnTo>
                <a:lnTo>
                  <a:pt x="10000" y="0"/>
                </a:lnTo>
                <a:close/>
              </a:path>
            </a:pathLst>
          </a:custGeom>
          <a:solidFill>
            <a:schemeClr val="accent1"/>
          </a:solidFill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A7EA512-1CE8-4976-A0B8-F1BFC03E658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  <a:alphaModFix amt="17000"/>
          </a:blip>
          <a:srcRect t="22211" b="26124"/>
          <a:stretch/>
        </p:blipFill>
        <p:spPr>
          <a:xfrm>
            <a:off x="-1046626" y="-1"/>
            <a:ext cx="7640115" cy="13144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F2839A-8385-42E9-8CBB-27EEC3535C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1">
                <a:lumMod val="50000"/>
                <a:tint val="45000"/>
                <a:satMod val="400000"/>
              </a:schemeClr>
            </a:duotone>
            <a:alphaModFix amt="17000"/>
          </a:blip>
          <a:srcRect t="22212" r="25741" b="26123"/>
          <a:stretch/>
        </p:blipFill>
        <p:spPr>
          <a:xfrm flipH="1">
            <a:off x="5937247" y="0"/>
            <a:ext cx="5673465" cy="13144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7512" y="170963"/>
            <a:ext cx="10032667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039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215229" y="6479512"/>
            <a:ext cx="1343706" cy="365125"/>
          </a:xfrm>
        </p:spPr>
        <p:txBody>
          <a:bodyPr/>
          <a:lstStyle/>
          <a:p>
            <a:fld id="{60132518-CCAD-43BD-BD92-0D86BA295028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0" y="6479512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129845" y="6479512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15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215229" y="6489036"/>
            <a:ext cx="1343706" cy="365125"/>
          </a:xfrm>
        </p:spPr>
        <p:txBody>
          <a:bodyPr/>
          <a:lstStyle/>
          <a:p>
            <a:fld id="{B1E62AD4-458D-49B8-9583-A1DE93CC7BB5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89037"/>
            <a:ext cx="864432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1129845" y="6489037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651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35186" y="6492875"/>
            <a:ext cx="976879" cy="365125"/>
          </a:xfrm>
        </p:spPr>
        <p:txBody>
          <a:bodyPr/>
          <a:lstStyle/>
          <a:p>
            <a:fld id="{D1C3284A-1E80-4428-867E-CCF086555737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0" y="6492875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51839" y="6492875"/>
            <a:ext cx="1062155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3658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492875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215229" y="6492875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B9922A8-98FB-4218-9C5F-A1D70B816286}" type="datetime1">
              <a:rPr lang="en-AU" smtClean="0"/>
              <a:t>11/04/2022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129845" y="6492875"/>
            <a:ext cx="1062155" cy="365125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9454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2" r:id="rId1"/>
    <p:sldLayoutId id="2147483883" r:id="rId2"/>
    <p:sldLayoutId id="2147483884" r:id="rId3"/>
    <p:sldLayoutId id="2147483885" r:id="rId4"/>
    <p:sldLayoutId id="2147483886" r:id="rId5"/>
    <p:sldLayoutId id="2147483887" r:id="rId6"/>
    <p:sldLayoutId id="2147483888" r:id="rId7"/>
    <p:sldLayoutId id="2147483889" r:id="rId8"/>
    <p:sldLayoutId id="2147483890" r:id="rId9"/>
    <p:sldLayoutId id="2147483891" r:id="rId10"/>
    <p:sldLayoutId id="2147483892" r:id="rId11"/>
    <p:sldLayoutId id="2147483893" r:id="rId12"/>
    <p:sldLayoutId id="2147483894" r:id="rId13"/>
    <p:sldLayoutId id="2147483895" r:id="rId14"/>
    <p:sldLayoutId id="2147483870" r:id="rId15"/>
    <p:sldLayoutId id="2147483871" r:id="rId16"/>
    <p:sldLayoutId id="214748387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31.217.172.176/guild/930169342996410459/pollRoboLinds/%22Self%20Study%20Completed?%22%20%22Usability%20101%20Reading%22%20%22Installed%20Android%20Studio%20(with%20problems)%22%20%22Installed%20Android%20Studio%20(problems%20fixed,%20working%22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hyperlink" Target="http://131.217.172.176/guild/930169342996410459/pollRoboLinds/%22Used%20any%20of%20these?%22%20%22Xamarin%22%20%22Qt%22%20%22Flutter%22%20%22Unity%22%20%22ReactNative%22%20%22Other%20(comment%20below)%22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xamarin.com/samples/xamarin-forms/Todo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xamarin.com/platform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.google.com/store/apps/details?id=io.flutter.gallery&amp;hl=en_AU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flutter.dev/web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31.217.172.176/guild/930169342996410459/pollRoboLinds/%22Installed%20Flutter%20on%20own%20computer?%22%20%22Yes%22%20%22No%22%20%22No%20but%20going%20to%22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flutter.dev/docs/get-started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dart.dev/null-safety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art.dev/guides/language/language-tour" TargetMode="External"/><Relationship Id="rId2" Type="http://schemas.openxmlformats.org/officeDocument/2006/relationships/hyperlink" Target="https://dart.dev/sample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artpad.dev/" TargetMode="External"/><Relationship Id="rId4" Type="http://schemas.openxmlformats.org/officeDocument/2006/relationships/hyperlink" Target="https://dart.dev/guides/libraries/library-tour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dart.dev/samples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playlist?list=PLjxrf2q8roU23XGwz3Km7sQZFTdB996iG" TargetMode="External"/><Relationship Id="rId2" Type="http://schemas.openxmlformats.org/officeDocument/2006/relationships/hyperlink" Target="https://flutter.dev/docs/cookbook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lutter.github.io/gallery/#/" TargetMode="External"/><Relationship Id="rId2" Type="http://schemas.openxmlformats.org/officeDocument/2006/relationships/hyperlink" Target="https://flutter.dev/docs/development/ui/widgets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31.217.172.176/guild/930169342996410459/pollRoboLinds/%22Seen%20this%20style%20of%20build%20method%20for%20ui%20building%20before?%20(e.g.%20React)%2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://courses.csail.mit.edu/6.831/archive/2006/lectures/L9.pdf" TargetMode="Externa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131.217.172.176/guild/930169342996410459/pollRoboLinds/%22Got%20it?%22%20%22100%20percent%22%20%22Mostly%22%20%22Please%20explain%20more%22%20%22No%20but%20I%20will%20review%22%20%22I%20was%20asleep%22%20%22Cookie%20is%20a%20good%20dog%22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ocs.flutter.dev/development/tools/devtools/overview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flutter.dev/docs/cookbook/design/snackbar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geeksforgeeks.org/scaffold-class-in-flutter-with-examples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row-and-column-widgets-in-flutter-with-example/" TargetMode="External"/><Relationship Id="rId2" Type="http://schemas.openxmlformats.org/officeDocument/2006/relationships/hyperlink" Target="https://flutter.dev/docs/development/ui/layout#lay-out-multiple-widgets-vertically-and-horizontally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flutter.dev/docs/testing/common-error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hyperlink" Target="http://131.217.172.176/guild/930169342996410459/pollRoboLinds/%22Already%20had%20this%20happen%20to%20you?%22" TargetMode="External"/><Relationship Id="rId4" Type="http://schemas.openxmlformats.org/officeDocument/2006/relationships/image" Target="../media/image36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809625" y="1449388"/>
            <a:ext cx="9787491" cy="2970212"/>
          </a:xfrm>
        </p:spPr>
        <p:txBody>
          <a:bodyPr/>
          <a:lstStyle/>
          <a:p>
            <a:r>
              <a:rPr lang="en-AU" altLang="en-US" dirty="0"/>
              <a:t>KIT305/721 Mobile Application Development</a:t>
            </a:r>
            <a:br>
              <a:rPr lang="en-AU" altLang="en-US" dirty="0"/>
            </a:br>
            <a:r>
              <a:rPr lang="en-AU" altLang="en-US" sz="2800" dirty="0"/>
              <a:t>Week 10: Cross-Platform Development and Flutter 101</a:t>
            </a:r>
            <a:endParaRPr lang="en-AU" altLang="en-US" dirty="0"/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09625" y="5281613"/>
            <a:ext cx="10572750" cy="1260954"/>
          </a:xfrm>
        </p:spPr>
        <p:txBody>
          <a:bodyPr>
            <a:normAutofit/>
          </a:bodyPr>
          <a:lstStyle/>
          <a:p>
            <a:r>
              <a:rPr lang="en-AU" altLang="en-US" dirty="0"/>
              <a:t>Dr Lindsay Wells</a:t>
            </a:r>
          </a:p>
          <a:p>
            <a:r>
              <a:rPr lang="en-AU" altLang="en-US" dirty="0"/>
              <a:t>School of ICT</a:t>
            </a:r>
          </a:p>
          <a:p>
            <a:r>
              <a:rPr lang="en-AU" altLang="en-US" dirty="0"/>
              <a:t>University of Tasmania</a:t>
            </a:r>
          </a:p>
          <a:p>
            <a:endParaRPr lang="en-AU" altLang="en-US" dirty="0"/>
          </a:p>
          <a:p>
            <a:endParaRPr lang="en-AU" altLang="en-US" dirty="0"/>
          </a:p>
          <a:p>
            <a:endParaRPr lang="en-AU" altLang="en-US" dirty="0"/>
          </a:p>
        </p:txBody>
      </p:sp>
      <p:pic>
        <p:nvPicPr>
          <p:cNvPr id="6" name="Graphic 4" descr="Badge Question Mark with solid fill">
            <a:hlinkClick r:id="rId3"/>
            <a:extLst>
              <a:ext uri="{FF2B5EF4-FFF2-40B4-BE49-F238E27FC236}">
                <a16:creationId xmlns:a16="http://schemas.microsoft.com/office/drawing/2014/main" id="{DDB47668-9A77-F947-8666-9908775676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0" y="0"/>
            <a:ext cx="914400" cy="9144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FDABF3-DA00-1848-A562-A527279D2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</a:t>
            </a:fld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D71107B6-DB84-4EB4-B364-BA41ED07F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Cross-Compiler Tools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B70B7265-A451-46A0-BA7C-759EB2246B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AU" altLang="en-US" dirty="0"/>
              <a:t>Write </a:t>
            </a:r>
            <a:r>
              <a:rPr lang="en-AU" altLang="en-US" b="1" dirty="0">
                <a:solidFill>
                  <a:schemeClr val="accent1"/>
                </a:solidFill>
              </a:rPr>
              <a:t>one set of code</a:t>
            </a:r>
            <a:r>
              <a:rPr lang="en-AU" altLang="en-US" dirty="0"/>
              <a:t>, can target </a:t>
            </a:r>
            <a:r>
              <a:rPr lang="en-AU" altLang="en-US" b="1" dirty="0">
                <a:solidFill>
                  <a:schemeClr val="accent1"/>
                </a:solidFill>
              </a:rPr>
              <a:t>multiple</a:t>
            </a:r>
            <a:r>
              <a:rPr lang="en-AU" altLang="en-US" dirty="0"/>
              <a:t> platforms</a:t>
            </a:r>
          </a:p>
          <a:p>
            <a:pPr eaLnBrk="1" hangingPunct="1"/>
            <a:r>
              <a:rPr lang="en-AU" altLang="en-US" dirty="0"/>
              <a:t>Compiles to the each platform</a:t>
            </a:r>
          </a:p>
          <a:p>
            <a:pPr eaLnBrk="1" hangingPunct="1"/>
            <a:r>
              <a:rPr lang="en-AU" altLang="en-US" dirty="0"/>
              <a:t>Produces native code </a:t>
            </a:r>
          </a:p>
          <a:p>
            <a:pPr lvl="1" eaLnBrk="1" hangingPunct="1"/>
            <a:r>
              <a:rPr lang="en-AU" altLang="en-US" dirty="0"/>
              <a:t>Better performance</a:t>
            </a:r>
          </a:p>
          <a:p>
            <a:pPr eaLnBrk="1" hangingPunct="1"/>
            <a:r>
              <a:rPr lang="en-AU" altLang="en-US" dirty="0"/>
              <a:t>Native UI elements</a:t>
            </a:r>
          </a:p>
          <a:p>
            <a:pPr lvl="1" eaLnBrk="1" hangingPunct="1"/>
            <a:r>
              <a:rPr lang="en-AU" altLang="en-US" dirty="0"/>
              <a:t>Consistent user experience to </a:t>
            </a:r>
            <a:r>
              <a:rPr lang="en-AU" altLang="en-US" b="1" dirty="0">
                <a:solidFill>
                  <a:schemeClr val="accent1"/>
                </a:solidFill>
              </a:rPr>
              <a:t>other</a:t>
            </a:r>
            <a:r>
              <a:rPr lang="en-AU" altLang="en-US" dirty="0"/>
              <a:t> applications on </a:t>
            </a:r>
            <a:r>
              <a:rPr lang="en-AU" altLang="en-US" b="1" dirty="0">
                <a:solidFill>
                  <a:schemeClr val="accent1"/>
                </a:solidFill>
              </a:rPr>
              <a:t>same</a:t>
            </a:r>
            <a:r>
              <a:rPr lang="en-AU" altLang="en-US" i="1" dirty="0"/>
              <a:t> </a:t>
            </a:r>
            <a:r>
              <a:rPr lang="en-AU" altLang="en-US" dirty="0"/>
              <a:t>platform</a:t>
            </a:r>
          </a:p>
          <a:p>
            <a:pPr lvl="1" eaLnBrk="1" hangingPunct="1"/>
            <a:r>
              <a:rPr lang="en-AU" altLang="en-US" dirty="0"/>
              <a:t>Upgraded visuals when the OS upgrades</a:t>
            </a:r>
          </a:p>
          <a:p>
            <a:pPr eaLnBrk="1" hangingPunct="1"/>
            <a:r>
              <a:rPr lang="en-AU" altLang="en-US" dirty="0"/>
              <a:t>Non-Native (custom) UI elements</a:t>
            </a:r>
          </a:p>
          <a:p>
            <a:pPr lvl="1" eaLnBrk="1" hangingPunct="1"/>
            <a:r>
              <a:rPr lang="en-AU" altLang="en-US" dirty="0"/>
              <a:t>Consistent user experience on </a:t>
            </a:r>
            <a:r>
              <a:rPr lang="en-AU" altLang="en-US" b="1" dirty="0">
                <a:solidFill>
                  <a:schemeClr val="accent1"/>
                </a:solidFill>
              </a:rPr>
              <a:t>same</a:t>
            </a:r>
            <a:r>
              <a:rPr lang="en-AU" altLang="en-US" i="1" dirty="0"/>
              <a:t> </a:t>
            </a:r>
            <a:r>
              <a:rPr lang="en-AU" altLang="en-US" dirty="0"/>
              <a:t>application on </a:t>
            </a:r>
            <a:r>
              <a:rPr lang="en-AU" altLang="en-US" b="1" dirty="0">
                <a:solidFill>
                  <a:schemeClr val="accent1"/>
                </a:solidFill>
              </a:rPr>
              <a:t>different</a:t>
            </a:r>
            <a:r>
              <a:rPr lang="en-AU" altLang="en-US" i="1" dirty="0"/>
              <a:t> </a:t>
            </a:r>
            <a:r>
              <a:rPr lang="en-AU" altLang="en-US" dirty="0"/>
              <a:t>platforms</a:t>
            </a:r>
          </a:p>
          <a:p>
            <a:pPr lvl="1" eaLnBrk="1" hangingPunct="1"/>
            <a:r>
              <a:rPr lang="en-AU" altLang="en-US" dirty="0"/>
              <a:t>Rendered by the tool itself using low-level graphics APIs</a:t>
            </a:r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AF0B3F08-C9F7-44A8-BC8C-7CE2D7CD2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27846600-C0F0-4A8A-8890-CEA5744BBB58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10</a:t>
            </a:fld>
            <a:endParaRPr lang="en-AU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49764C10-4D92-4F99-BBFC-887F22A77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AU" altLang="en-US"/>
              <a:t>Xamarin</a:t>
            </a:r>
          </a:p>
          <a:p>
            <a:pPr lvl="1"/>
            <a:r>
              <a:rPr lang="en-AU" altLang="en-US"/>
              <a:t>Uses C# (create in Visual Studio)</a:t>
            </a:r>
          </a:p>
          <a:p>
            <a:pPr lvl="1"/>
            <a:r>
              <a:rPr lang="en-AU" altLang="en-US"/>
              <a:t>1.4 million developers using it as of 2017</a:t>
            </a:r>
          </a:p>
          <a:p>
            <a:pPr lvl="1"/>
            <a:r>
              <a:rPr lang="en-AU" altLang="en-US"/>
              <a:t>Creates “native” UI elements </a:t>
            </a:r>
          </a:p>
          <a:p>
            <a:r>
              <a:rPr lang="en-AU" altLang="en-US"/>
              <a:t>Qt</a:t>
            </a:r>
          </a:p>
          <a:p>
            <a:pPr lvl="1"/>
            <a:r>
              <a:rPr lang="en-AU" altLang="en-US"/>
              <a:t>Uses C++</a:t>
            </a:r>
          </a:p>
          <a:p>
            <a:pPr lvl="1"/>
            <a:r>
              <a:rPr lang="en-AU" altLang="en-US"/>
              <a:t>Used by Adobe, Valve, Skype, VLC, Autodesk</a:t>
            </a:r>
          </a:p>
          <a:p>
            <a:pPr lvl="1"/>
            <a:r>
              <a:rPr lang="en-AU" altLang="en-US"/>
              <a:t>Not just mobile applications</a:t>
            </a:r>
          </a:p>
          <a:p>
            <a:r>
              <a:rPr lang="en-AU" altLang="en-US"/>
              <a:t>Flutter</a:t>
            </a:r>
          </a:p>
          <a:p>
            <a:pPr lvl="1"/>
            <a:r>
              <a:rPr lang="en-AU" altLang="en-US"/>
              <a:t>Uses Dart (create in Android Studio)</a:t>
            </a:r>
          </a:p>
          <a:p>
            <a:pPr lvl="1"/>
            <a:r>
              <a:rPr lang="en-AU" altLang="en-US"/>
              <a:t>Made by Google (2017)</a:t>
            </a:r>
          </a:p>
          <a:p>
            <a:pPr lvl="1"/>
            <a:r>
              <a:rPr lang="en-AU" altLang="en-US"/>
              <a:t>Renders “native looking” UI elements</a:t>
            </a:r>
          </a:p>
          <a:p>
            <a:r>
              <a:rPr lang="en-AU" altLang="en-US"/>
              <a:t>Unity</a:t>
            </a:r>
          </a:p>
          <a:p>
            <a:pPr lvl="1"/>
            <a:r>
              <a:rPr lang="en-AU" altLang="en-US"/>
              <a:t>Uses C# (Visual Studio + dedicated editor application)</a:t>
            </a:r>
          </a:p>
          <a:p>
            <a:r>
              <a:rPr lang="en-AU" altLang="en-US"/>
              <a:t>ReactNative (created by Facebook)</a:t>
            </a:r>
          </a:p>
          <a:p>
            <a:pPr lvl="1"/>
            <a:r>
              <a:rPr lang="en-AU" altLang="en-US"/>
              <a:t>Uses Javascript </a:t>
            </a:r>
          </a:p>
          <a:p>
            <a:pPr lvl="1"/>
            <a:r>
              <a:rPr lang="en-AU" altLang="en-US"/>
              <a:t>Uses same stateful widget-based approach as React and Flutter</a:t>
            </a:r>
          </a:p>
        </p:txBody>
      </p:sp>
      <p:sp>
        <p:nvSpPr>
          <p:cNvPr id="37890" name="Title 1">
            <a:extLst>
              <a:ext uri="{FF2B5EF4-FFF2-40B4-BE49-F238E27FC236}">
                <a16:creationId xmlns:a16="http://schemas.microsoft.com/office/drawing/2014/main" id="{25EB5EB9-E876-4F82-9479-A12EE82E0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Cross-Compiler Tools</a:t>
            </a:r>
          </a:p>
        </p:txBody>
      </p:sp>
      <p:pic>
        <p:nvPicPr>
          <p:cNvPr id="37893" name="Picture 2">
            <a:extLst>
              <a:ext uri="{FF2B5EF4-FFF2-40B4-BE49-F238E27FC236}">
                <a16:creationId xmlns:a16="http://schemas.microsoft.com/office/drawing/2014/main" id="{11C5066B-A98F-43CD-818F-1F539A2C81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563" y="1130774"/>
            <a:ext cx="31972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4" name="Picture 4">
            <a:extLst>
              <a:ext uri="{FF2B5EF4-FFF2-40B4-BE49-F238E27FC236}">
                <a16:creationId xmlns:a16="http://schemas.microsoft.com/office/drawing/2014/main" id="{D3CB3C08-A0F9-47E1-826F-37D99B76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598" y="2453162"/>
            <a:ext cx="995363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5" name="Picture 6" descr="Image result">
            <a:extLst>
              <a:ext uri="{FF2B5EF4-FFF2-40B4-BE49-F238E27FC236}">
                <a16:creationId xmlns:a16="http://schemas.microsoft.com/office/drawing/2014/main" id="{4CA240B1-AB54-45F4-9592-A1D746F66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030" y="3488649"/>
            <a:ext cx="952500" cy="95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6" name="Picture 8" descr="Image result for unity logo">
            <a:extLst>
              <a:ext uri="{FF2B5EF4-FFF2-40B4-BE49-F238E27FC236}">
                <a16:creationId xmlns:a16="http://schemas.microsoft.com/office/drawing/2014/main" id="{FC1A1C36-B191-41AF-B2C9-A132676E50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5287" y="4702648"/>
            <a:ext cx="2185987" cy="79375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37897" name="Graphic 4" descr="Badge Question Mark with solid fill">
            <a:hlinkClick r:id="rId7"/>
            <a:extLst>
              <a:ext uri="{FF2B5EF4-FFF2-40B4-BE49-F238E27FC236}">
                <a16:creationId xmlns:a16="http://schemas.microsoft.com/office/drawing/2014/main" id="{A04BA4BF-F269-433B-88B4-C3D0EF81B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-1588"/>
            <a:ext cx="914400" cy="914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8" name="Picture 10" descr="upload.wikimedia.org/wikipedia/commons/a/a7/Rea...">
            <a:extLst>
              <a:ext uri="{FF2B5EF4-FFF2-40B4-BE49-F238E27FC236}">
                <a16:creationId xmlns:a16="http://schemas.microsoft.com/office/drawing/2014/main" id="{7286FE26-DACC-488E-84FC-8265057F2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5690074"/>
            <a:ext cx="1577975" cy="111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7F2BA1-D4B1-4E9B-9EB4-0CF27085B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A2CDA107-B8EC-4B0B-AC2A-9265FFCC2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Xamarin Example</a:t>
            </a:r>
          </a:p>
        </p:txBody>
      </p:sp>
      <p:sp>
        <p:nvSpPr>
          <p:cNvPr id="39942" name="Rectangle 4">
            <a:extLst>
              <a:ext uri="{FF2B5EF4-FFF2-40B4-BE49-F238E27FC236}">
                <a16:creationId xmlns:a16="http://schemas.microsoft.com/office/drawing/2014/main" id="{F800D5E3-3B56-4E60-BC54-2A6073AF8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6488113"/>
            <a:ext cx="108743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>
                <a:solidFill>
                  <a:schemeClr val="tx1"/>
                </a:solidFill>
                <a:hlinkClick r:id="rId3"/>
              </a:rPr>
              <a:t>https://developer.xamarin.com/samples/xamarin-forms/Todo/</a:t>
            </a:r>
            <a:r>
              <a:rPr lang="en-AU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" name="Picture 2" descr="Image result for xamarin sample">
            <a:extLst>
              <a:ext uri="{FF2B5EF4-FFF2-40B4-BE49-F238E27FC236}">
                <a16:creationId xmlns:a16="http://schemas.microsoft.com/office/drawing/2014/main" id="{9F0F84B3-E2A8-44DB-9685-3D8B7B66F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461" y="1663700"/>
            <a:ext cx="7537891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EDFA9D-B8EC-4050-995E-86ED54092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FF93D-2D72-4243-AE4E-096D01CA4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Xamarin Cross-platform Development</a:t>
            </a:r>
            <a:endParaRPr lang="en-AU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12C3E729-FE4C-4442-BDAE-FC8020B9F2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440" y="1663700"/>
            <a:ext cx="7921932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23570-188E-4711-9FC4-21886450F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AD600-7190-414D-8B32-E9827B8A3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 dirty="0"/>
              <a:t>Xamarin Cross-platform Development</a:t>
            </a:r>
            <a:endParaRPr lang="en-AU" dirty="0"/>
          </a:p>
        </p:txBody>
      </p:sp>
      <p:sp>
        <p:nvSpPr>
          <p:cNvPr id="44037" name="Rectangle 3">
            <a:extLst>
              <a:ext uri="{FF2B5EF4-FFF2-40B4-BE49-F238E27FC236}">
                <a16:creationId xmlns:a16="http://schemas.microsoft.com/office/drawing/2014/main" id="{9A204C8A-6A58-4C52-A78A-E86B8B9D3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050" y="6407150"/>
            <a:ext cx="40576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>
                <a:solidFill>
                  <a:schemeClr val="tx1"/>
                </a:solidFill>
                <a:hlinkClick r:id="rId3"/>
              </a:rPr>
              <a:t>https://www.xamarin.com/platform</a:t>
            </a:r>
            <a:r>
              <a:rPr lang="en-AU" altLang="en-US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9" name="Picture 2" descr="mobile application development platform">
            <a:extLst>
              <a:ext uri="{FF2B5EF4-FFF2-40B4-BE49-F238E27FC236}">
                <a16:creationId xmlns:a16="http://schemas.microsoft.com/office/drawing/2014/main" id="{BBFA4829-F424-476D-922E-B9919446F0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681" y="2532062"/>
            <a:ext cx="10077450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C9327-53D9-4991-AC1F-D5D62CB21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Content Placeholder 3">
            <a:extLst>
              <a:ext uri="{FF2B5EF4-FFF2-40B4-BE49-F238E27FC236}">
                <a16:creationId xmlns:a16="http://schemas.microsoft.com/office/drawing/2014/main" id="{CC3696A0-84BC-4159-AF0D-702C061CD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altLang="en-US"/>
              <a:t>Open-source</a:t>
            </a:r>
          </a:p>
          <a:p>
            <a:r>
              <a:rPr lang="en-AU" altLang="en-US"/>
              <a:t>Engine in C/C++</a:t>
            </a:r>
          </a:p>
          <a:p>
            <a:r>
              <a:rPr lang="en-AU" altLang="en-US"/>
              <a:t>User code written in Dart</a:t>
            </a:r>
          </a:p>
          <a:p>
            <a:pPr lvl="1"/>
            <a:r>
              <a:rPr lang="en-AU" altLang="en-US"/>
              <a:t>Language originally created by Google</a:t>
            </a:r>
          </a:p>
          <a:p>
            <a:pPr lvl="1"/>
            <a:r>
              <a:rPr lang="en-AU" altLang="en-US"/>
              <a:t>Syntax looks very similar to JavaScript</a:t>
            </a:r>
          </a:p>
          <a:p>
            <a:pPr lvl="1"/>
            <a:r>
              <a:rPr lang="en-AU" altLang="en-US"/>
              <a:t>Object-Oriented, supports interfaces, abstracts, generics</a:t>
            </a:r>
          </a:p>
          <a:p>
            <a:r>
              <a:rPr lang="en-AU" altLang="en-US"/>
              <a:t>Android and iOS</a:t>
            </a:r>
          </a:p>
          <a:p>
            <a:pPr lvl="1"/>
            <a:r>
              <a:rPr lang="en-AU" altLang="en-US"/>
              <a:t>Compiled down to native code, no interpreter</a:t>
            </a:r>
          </a:p>
          <a:p>
            <a:r>
              <a:rPr lang="en-AU" altLang="en-US"/>
              <a:t>Doesn’t use native UI components</a:t>
            </a:r>
          </a:p>
          <a:p>
            <a:pPr lvl="1"/>
            <a:r>
              <a:rPr lang="en-AU" altLang="en-US"/>
              <a:t>Has a low-level rendering engine which is capable of mimicking the style of Android and iOS components, but also rendering anything at all</a:t>
            </a:r>
          </a:p>
          <a:p>
            <a:r>
              <a:rPr lang="en-AU" altLang="en-US"/>
              <a:t>Built-in Material Design (Android) styling+widgets</a:t>
            </a:r>
          </a:p>
          <a:p>
            <a:r>
              <a:rPr lang="en-AU" altLang="en-US"/>
              <a:t>Built-in Cuppertino (iOS-like) styling+widgets</a:t>
            </a:r>
          </a:p>
          <a:p>
            <a:endParaRPr lang="en-AU" altLang="en-US"/>
          </a:p>
        </p:txBody>
      </p:sp>
      <p:sp>
        <p:nvSpPr>
          <p:cNvPr id="46082" name="Title 1">
            <a:extLst>
              <a:ext uri="{FF2B5EF4-FFF2-40B4-BE49-F238E27FC236}">
                <a16:creationId xmlns:a16="http://schemas.microsoft.com/office/drawing/2014/main" id="{044247AC-C19F-4416-829B-8F4D14A3A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Flutter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DE9263-2A8B-44CF-B73E-57EE7477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0A814D79-0BC4-4ED2-A7BA-BA492D991B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Flutter Examples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3880E3D1-6771-4EB7-BCBE-2B87EAD47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2160588"/>
            <a:ext cx="4362157" cy="3881437"/>
          </a:xfrm>
        </p:spPr>
        <p:txBody>
          <a:bodyPr/>
          <a:lstStyle/>
          <a:p>
            <a:pPr eaLnBrk="1" hangingPunct="1"/>
            <a:r>
              <a:rPr lang="en-AU" altLang="en-US" dirty="0"/>
              <a:t>Produces high quality, native-looking interfaces</a:t>
            </a:r>
          </a:p>
          <a:p>
            <a:pPr eaLnBrk="1" hangingPunct="1"/>
            <a:r>
              <a:rPr lang="en-AU" altLang="en-US" dirty="0"/>
              <a:t>Also capable of creating 2D games</a:t>
            </a:r>
          </a:p>
          <a:p>
            <a:pPr eaLnBrk="1" hangingPunct="1"/>
            <a:r>
              <a:rPr lang="en-AU" altLang="en-US" dirty="0"/>
              <a:t>Gallery</a:t>
            </a:r>
          </a:p>
          <a:p>
            <a:pPr lvl="1" eaLnBrk="1" hangingPunct="1"/>
            <a:r>
              <a:rPr lang="en-AU" altLang="en-US" dirty="0">
                <a:hlinkClick r:id="rId3"/>
              </a:rPr>
              <a:t>https://play.google.com/store/apps/details?id=io.flutter.gallery&amp;hl=en_AU</a:t>
            </a:r>
            <a:r>
              <a:rPr lang="en-AU" altLang="en-US" dirty="0"/>
              <a:t> </a:t>
            </a:r>
          </a:p>
        </p:txBody>
      </p:sp>
      <p:sp>
        <p:nvSpPr>
          <p:cNvPr id="48132" name="Slide Number Placeholder 3">
            <a:extLst>
              <a:ext uri="{FF2B5EF4-FFF2-40B4-BE49-F238E27FC236}">
                <a16:creationId xmlns:a16="http://schemas.microsoft.com/office/drawing/2014/main" id="{6E0787FC-EAB3-4FAB-8DCF-F5A053C189B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6DB40B-3E95-4180-A95C-24B754E43573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AU" altLang="en-US">
              <a:solidFill>
                <a:schemeClr val="accent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9205042-A7EA-4E7A-8E50-992C56FF78D5}"/>
              </a:ext>
            </a:extLst>
          </p:cNvPr>
          <p:cNvGrpSpPr/>
          <p:nvPr/>
        </p:nvGrpSpPr>
        <p:grpSpPr>
          <a:xfrm>
            <a:off x="4758871" y="1500326"/>
            <a:ext cx="5625568" cy="4912650"/>
            <a:chOff x="5232400" y="476250"/>
            <a:chExt cx="6889750" cy="6016625"/>
          </a:xfrm>
        </p:grpSpPr>
        <p:pic>
          <p:nvPicPr>
            <p:cNvPr id="48133" name="Picture 2">
              <a:extLst>
                <a:ext uri="{FF2B5EF4-FFF2-40B4-BE49-F238E27FC236}">
                  <a16:creationId xmlns:a16="http://schemas.microsoft.com/office/drawing/2014/main" id="{678CE542-6BF2-4A03-A1D2-B80570254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400" y="476250"/>
              <a:ext cx="3384550" cy="601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134" name="Picture 5">
              <a:extLst>
                <a:ext uri="{FF2B5EF4-FFF2-40B4-BE49-F238E27FC236}">
                  <a16:creationId xmlns:a16="http://schemas.microsoft.com/office/drawing/2014/main" id="{AF31A44B-A400-4C4D-94FC-8617C7C74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20138" y="476250"/>
              <a:ext cx="3402012" cy="6016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C67DEF-C4C0-46E7-8704-EB82C4B55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0178" name="Title 1">
            <a:extLst>
              <a:ext uri="{FF2B5EF4-FFF2-40B4-BE49-F238E27FC236}">
                <a16:creationId xmlns:a16="http://schemas.microsoft.com/office/drawing/2014/main" id="{DA1AB64D-0B0C-4B5B-A2EA-1E2C8943B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749470"/>
          </a:xfrm>
        </p:spPr>
        <p:txBody>
          <a:bodyPr/>
          <a:lstStyle/>
          <a:p>
            <a:r>
              <a:rPr lang="en-AU" altLang="en-US" dirty="0"/>
              <a:t>Flutter Code Example</a:t>
            </a:r>
          </a:p>
        </p:txBody>
      </p:sp>
      <p:sp>
        <p:nvSpPr>
          <p:cNvPr id="50180" name="Rectangle 5">
            <a:extLst>
              <a:ext uri="{FF2B5EF4-FFF2-40B4-BE49-F238E27FC236}">
                <a16:creationId xmlns:a16="http://schemas.microsoft.com/office/drawing/2014/main" id="{8995F512-E43F-43BD-B669-A94BBC9E3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938" y="920433"/>
            <a:ext cx="6219972" cy="590931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package:flutter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altLang="en-US" sz="14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material.dart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main() =&gt;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runApp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new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MyApp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StatelessWidget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context)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MaterialApp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home: Scaffold(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title: Text(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'KIT306/607 Flutter App'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body: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ListView.builder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padding: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EdgeInsets.all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16.0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itemBuilder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(context,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altLang="en-US" sz="14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ListTile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	title: Text(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"List Item #"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+i.toString())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	 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},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14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itemCount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en-US" altLang="en-US" sz="14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 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)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pic>
        <p:nvPicPr>
          <p:cNvPr id="50181" name="Picture 1">
            <a:extLst>
              <a:ext uri="{FF2B5EF4-FFF2-40B4-BE49-F238E27FC236}">
                <a16:creationId xmlns:a16="http://schemas.microsoft.com/office/drawing/2014/main" id="{C3C9B335-E0DB-4C3C-9E1D-CE1D8EF13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6184" y="314643"/>
            <a:ext cx="3240088" cy="651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4BE749-58F5-44F0-A3B1-55129CFF2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Content Placeholder 2">
            <a:extLst>
              <a:ext uri="{FF2B5EF4-FFF2-40B4-BE49-F238E27FC236}">
                <a16:creationId xmlns:a16="http://schemas.microsoft.com/office/drawing/2014/main" id="{C5C416D2-060F-4826-ADAE-220D7E651AD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AU" altLang="en-US">
                <a:hlinkClick r:id="rId2"/>
              </a:rPr>
              <a:t>https://flutter.dev/web</a:t>
            </a:r>
            <a:endParaRPr lang="en-AU" altLang="en-US"/>
          </a:p>
          <a:p>
            <a:r>
              <a:rPr lang="en-AU" altLang="en-US"/>
              <a:t>Same codebase targets Android, iOS, Web</a:t>
            </a:r>
          </a:p>
          <a:p>
            <a:r>
              <a:rPr lang="en-AU" altLang="en-US"/>
              <a:t>Alpha launched in 2020</a:t>
            </a:r>
          </a:p>
          <a:p>
            <a:r>
              <a:rPr lang="en-AU" altLang="en-US"/>
              <a:t>Growing functionality + stability</a:t>
            </a:r>
          </a:p>
          <a:p>
            <a:r>
              <a:rPr lang="en-AU" altLang="en-US"/>
              <a:t>Core problems right now:</a:t>
            </a:r>
          </a:p>
          <a:p>
            <a:pPr lvl="1"/>
            <a:r>
              <a:rPr lang="en-AU" altLang="en-US"/>
              <a:t>Cannot select text - FIXED</a:t>
            </a:r>
          </a:p>
          <a:p>
            <a:pPr lvl="1"/>
            <a:r>
              <a:rPr lang="en-AU" altLang="en-US"/>
              <a:t>No “hover pointer” above links - FIXED</a:t>
            </a:r>
          </a:p>
          <a:p>
            <a:pPr lvl="2"/>
            <a:r>
              <a:rPr lang="en-AU" altLang="en-US"/>
              <a:t>Easy to add this in yourself</a:t>
            </a:r>
          </a:p>
          <a:p>
            <a:pPr lvl="1"/>
            <a:r>
              <a:rPr lang="en-AU" altLang="en-US"/>
              <a:t>Navigation via URL + url parameters is a bit awkward</a:t>
            </a:r>
          </a:p>
          <a:p>
            <a:pPr lvl="1"/>
            <a:r>
              <a:rPr lang="en-AU" altLang="en-US"/>
              <a:t>Difficult to embed HTML components</a:t>
            </a:r>
          </a:p>
          <a:p>
            <a:pPr lvl="1"/>
            <a:r>
              <a:rPr lang="en-AU" altLang="en-US"/>
              <a:t>Difficult to embed inside a full HTML page</a:t>
            </a:r>
          </a:p>
          <a:p>
            <a:pPr lvl="1"/>
            <a:r>
              <a:rPr lang="en-AU" altLang="en-US"/>
              <a:t>Loading times</a:t>
            </a:r>
          </a:p>
          <a:p>
            <a:pPr lvl="1"/>
            <a:r>
              <a:rPr lang="en-AU" altLang="en-US"/>
              <a:t>Support for existing dart plugins limited</a:t>
            </a:r>
          </a:p>
        </p:txBody>
      </p:sp>
      <p:sp>
        <p:nvSpPr>
          <p:cNvPr id="52226" name="Title 1">
            <a:extLst>
              <a:ext uri="{FF2B5EF4-FFF2-40B4-BE49-F238E27FC236}">
                <a16:creationId xmlns:a16="http://schemas.microsoft.com/office/drawing/2014/main" id="{74B8B8BB-C9EF-4EB4-8394-83E2DDF94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Flutter for the Web</a:t>
            </a:r>
          </a:p>
        </p:txBody>
      </p:sp>
      <p:pic>
        <p:nvPicPr>
          <p:cNvPr id="10" name="Picture 7" descr="The web app that you'll be building">
            <a:extLst>
              <a:ext uri="{FF2B5EF4-FFF2-40B4-BE49-F238E27FC236}">
                <a16:creationId xmlns:a16="http://schemas.microsoft.com/office/drawing/2014/main" id="{AF733910-576A-40B0-A3B4-AA03D80BCAC6}"/>
              </a:ext>
            </a:extLst>
          </p:cNvPr>
          <p:cNvPicPr>
            <a:picLocks noGrp="1" noChangeAspect="1" noChangeArrowheads="1" noCrop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894" y="1955800"/>
            <a:ext cx="47625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0A921-E57F-4883-986C-E5CE4BADF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5">
            <a:extLst>
              <a:ext uri="{FF2B5EF4-FFF2-40B4-BE49-F238E27FC236}">
                <a16:creationId xmlns:a16="http://schemas.microsoft.com/office/drawing/2014/main" id="{EEE0B800-1E98-4AA1-AF18-CCEC33B5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2700338"/>
            <a:ext cx="8596312" cy="1827212"/>
          </a:xfrm>
        </p:spPr>
        <p:txBody>
          <a:bodyPr/>
          <a:lstStyle/>
          <a:p>
            <a:r>
              <a:rPr lang="en-AU" altLang="en-US"/>
              <a:t>A Deeper Look at Flutter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347D9CF-14FD-4354-AF73-76AACE80BD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863" y="4527550"/>
            <a:ext cx="8596312" cy="860425"/>
          </a:xfrm>
        </p:spPr>
        <p:txBody>
          <a:bodyPr/>
          <a:lstStyle/>
          <a:p>
            <a:pPr>
              <a:defRPr/>
            </a:pPr>
            <a:endParaRPr lang="en-AU" dirty="0"/>
          </a:p>
        </p:txBody>
      </p:sp>
      <p:sp>
        <p:nvSpPr>
          <p:cNvPr id="53252" name="Slide Number Placeholder 4">
            <a:extLst>
              <a:ext uri="{FF2B5EF4-FFF2-40B4-BE49-F238E27FC236}">
                <a16:creationId xmlns:a16="http://schemas.microsoft.com/office/drawing/2014/main" id="{D668C2A0-C217-4CF6-8C08-5F42D6E4AC7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BA45D60-F80F-4439-954F-ECB189CD99A8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19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53253" name="Graphic 4" descr="Badge Question Mark with solid fill">
            <a:hlinkClick r:id="rId2"/>
            <a:extLst>
              <a:ext uri="{FF2B5EF4-FFF2-40B4-BE49-F238E27FC236}">
                <a16:creationId xmlns:a16="http://schemas.microsoft.com/office/drawing/2014/main" id="{4F19AA0E-DB2D-49EB-8540-790913407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Image result for silicon valley">
            <a:extLst>
              <a:ext uri="{FF2B5EF4-FFF2-40B4-BE49-F238E27FC236}">
                <a16:creationId xmlns:a16="http://schemas.microsoft.com/office/drawing/2014/main" id="{BAB1A379-0B64-43CC-80E6-66A0284A5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7" y="1663700"/>
            <a:ext cx="8841619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40F4DADF-935E-4B6E-85AE-D91226AE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970450"/>
          </a:xfrm>
        </p:spPr>
        <p:txBody>
          <a:bodyPr/>
          <a:lstStyle/>
          <a:p>
            <a:r>
              <a:rPr lang="en-AU" altLang="en-US" dirty="0"/>
              <a:t>Landscape of Mobile Technologies</a:t>
            </a:r>
            <a:endParaRPr lang="en-AU" dirty="0"/>
          </a:p>
        </p:txBody>
      </p:sp>
      <p:grpSp>
        <p:nvGrpSpPr>
          <p:cNvPr id="2" name="Group 160"/>
          <p:cNvGrpSpPr>
            <a:grpSpLocks/>
          </p:cNvGrpSpPr>
          <p:nvPr/>
        </p:nvGrpSpPr>
        <p:grpSpPr bwMode="auto">
          <a:xfrm>
            <a:off x="4106492" y="1252810"/>
            <a:ext cx="4841916" cy="1333500"/>
            <a:chOff x="3495676" y="1457325"/>
            <a:chExt cx="4841988" cy="1333499"/>
          </a:xfrm>
        </p:grpSpPr>
        <p:sp>
          <p:nvSpPr>
            <p:cNvPr id="103521" name="TextBox 8"/>
            <p:cNvSpPr txBox="1">
              <a:spLocks noChangeArrowheads="1"/>
            </p:cNvSpPr>
            <p:nvPr/>
          </p:nvSpPr>
          <p:spPr bwMode="auto">
            <a:xfrm>
              <a:off x="7492163" y="1457325"/>
              <a:ext cx="845501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Symbian</a:t>
              </a:r>
            </a:p>
          </p:txBody>
        </p:sp>
        <p:cxnSp>
          <p:nvCxnSpPr>
            <p:cNvPr id="103522" name="Straight Arrow Connector 16"/>
            <p:cNvCxnSpPr>
              <a:cxnSpLocks noChangeShapeType="1"/>
              <a:stCxn id="103521" idx="1"/>
            </p:cNvCxnSpPr>
            <p:nvPr/>
          </p:nvCxnSpPr>
          <p:spPr bwMode="auto">
            <a:xfrm flipH="1">
              <a:off x="3495676" y="1611214"/>
              <a:ext cx="3996487" cy="117961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Group 161"/>
          <p:cNvGrpSpPr>
            <a:grpSpLocks/>
          </p:cNvGrpSpPr>
          <p:nvPr/>
        </p:nvGrpSpPr>
        <p:grpSpPr bwMode="auto">
          <a:xfrm>
            <a:off x="6241375" y="1621206"/>
            <a:ext cx="2768905" cy="522094"/>
            <a:chOff x="5630475" y="1825625"/>
            <a:chExt cx="2768614" cy="521921"/>
          </a:xfrm>
        </p:grpSpPr>
        <p:sp>
          <p:nvSpPr>
            <p:cNvPr id="103519" name="TextBox 9"/>
            <p:cNvSpPr txBox="1">
              <a:spLocks noChangeArrowheads="1"/>
            </p:cNvSpPr>
            <p:nvPr/>
          </p:nvSpPr>
          <p:spPr bwMode="auto">
            <a:xfrm>
              <a:off x="7368038" y="1825625"/>
              <a:ext cx="1031051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Blackberry</a:t>
              </a:r>
            </a:p>
          </p:txBody>
        </p:sp>
        <p:cxnSp>
          <p:nvCxnSpPr>
            <p:cNvPr id="103520" name="Straight Arrow Connector 17"/>
            <p:cNvCxnSpPr>
              <a:cxnSpLocks noChangeShapeType="1"/>
              <a:stCxn id="103519" idx="1"/>
            </p:cNvCxnSpPr>
            <p:nvPr/>
          </p:nvCxnSpPr>
          <p:spPr bwMode="auto">
            <a:xfrm flipH="1">
              <a:off x="5630475" y="1979514"/>
              <a:ext cx="1737563" cy="36803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5" name="Group 162"/>
          <p:cNvGrpSpPr>
            <a:grpSpLocks/>
          </p:cNvGrpSpPr>
          <p:nvPr/>
        </p:nvGrpSpPr>
        <p:grpSpPr bwMode="auto">
          <a:xfrm>
            <a:off x="4239842" y="1989411"/>
            <a:ext cx="4388508" cy="1196975"/>
            <a:chOff x="3629027" y="2193925"/>
            <a:chExt cx="4388688" cy="1196975"/>
          </a:xfrm>
        </p:grpSpPr>
        <p:sp>
          <p:nvSpPr>
            <p:cNvPr id="103517" name="TextBox 6"/>
            <p:cNvSpPr txBox="1">
              <a:spLocks noChangeArrowheads="1"/>
            </p:cNvSpPr>
            <p:nvPr/>
          </p:nvSpPr>
          <p:spPr bwMode="auto">
            <a:xfrm>
              <a:off x="7019900" y="2193925"/>
              <a:ext cx="997815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iOS (Swift)</a:t>
              </a:r>
            </a:p>
          </p:txBody>
        </p:sp>
        <p:cxnSp>
          <p:nvCxnSpPr>
            <p:cNvPr id="103518" name="Straight Arrow Connector 20"/>
            <p:cNvCxnSpPr>
              <a:cxnSpLocks noChangeShapeType="1"/>
              <a:stCxn id="103517" idx="1"/>
            </p:cNvCxnSpPr>
            <p:nvPr/>
          </p:nvCxnSpPr>
          <p:spPr bwMode="auto">
            <a:xfrm flipH="1">
              <a:off x="3629027" y="2347814"/>
              <a:ext cx="3390873" cy="10430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6" name="Group 163"/>
          <p:cNvGrpSpPr>
            <a:grpSpLocks/>
          </p:cNvGrpSpPr>
          <p:nvPr/>
        </p:nvGrpSpPr>
        <p:grpSpPr bwMode="auto">
          <a:xfrm>
            <a:off x="6144843" y="2300562"/>
            <a:ext cx="3285951" cy="364957"/>
            <a:chOff x="5534027" y="2505076"/>
            <a:chExt cx="3285807" cy="364758"/>
          </a:xfrm>
        </p:grpSpPr>
        <p:sp>
          <p:nvSpPr>
            <p:cNvPr id="103515" name="TextBox 7"/>
            <p:cNvSpPr txBox="1">
              <a:spLocks noChangeArrowheads="1"/>
            </p:cNvSpPr>
            <p:nvPr/>
          </p:nvSpPr>
          <p:spPr bwMode="auto">
            <a:xfrm>
              <a:off x="7393994" y="2562225"/>
              <a:ext cx="1425840" cy="30760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Windows Mobile</a:t>
              </a:r>
            </a:p>
          </p:txBody>
        </p:sp>
        <p:cxnSp>
          <p:nvCxnSpPr>
            <p:cNvPr id="103516" name="Straight Arrow Connector 21"/>
            <p:cNvCxnSpPr>
              <a:cxnSpLocks noChangeShapeType="1"/>
              <a:stCxn id="103515" idx="1"/>
            </p:cNvCxnSpPr>
            <p:nvPr/>
          </p:nvCxnSpPr>
          <p:spPr bwMode="auto">
            <a:xfrm flipH="1" flipV="1">
              <a:off x="5534027" y="2505076"/>
              <a:ext cx="1859967" cy="21095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164"/>
          <p:cNvGrpSpPr>
            <a:grpSpLocks/>
          </p:cNvGrpSpPr>
          <p:nvPr/>
        </p:nvGrpSpPr>
        <p:grpSpPr bwMode="auto">
          <a:xfrm>
            <a:off x="5354269" y="2726011"/>
            <a:ext cx="3959691" cy="593725"/>
            <a:chOff x="4743454" y="2930525"/>
            <a:chExt cx="3959815" cy="593725"/>
          </a:xfrm>
        </p:grpSpPr>
        <p:sp>
          <p:nvSpPr>
            <p:cNvPr id="103513" name="TextBox 4"/>
            <p:cNvSpPr txBox="1">
              <a:spLocks noChangeArrowheads="1"/>
            </p:cNvSpPr>
            <p:nvPr/>
          </p:nvSpPr>
          <p:spPr bwMode="auto">
            <a:xfrm>
              <a:off x="6929394" y="2930525"/>
              <a:ext cx="1773875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Android (Java/Kotlin)</a:t>
              </a:r>
            </a:p>
          </p:txBody>
        </p:sp>
        <p:cxnSp>
          <p:nvCxnSpPr>
            <p:cNvPr id="103514" name="Straight Arrow Connector 22"/>
            <p:cNvCxnSpPr>
              <a:cxnSpLocks noChangeShapeType="1"/>
              <a:stCxn id="103513" idx="1"/>
            </p:cNvCxnSpPr>
            <p:nvPr/>
          </p:nvCxnSpPr>
          <p:spPr bwMode="auto">
            <a:xfrm flipH="1">
              <a:off x="4743454" y="3084414"/>
              <a:ext cx="2185940" cy="4398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8" name="Group 174"/>
          <p:cNvGrpSpPr>
            <a:grpSpLocks/>
          </p:cNvGrpSpPr>
          <p:nvPr/>
        </p:nvGrpSpPr>
        <p:grpSpPr bwMode="auto">
          <a:xfrm>
            <a:off x="5982916" y="3094311"/>
            <a:ext cx="2558310" cy="644525"/>
            <a:chOff x="5372101" y="3298825"/>
            <a:chExt cx="2558621" cy="644525"/>
          </a:xfrm>
        </p:grpSpPr>
        <p:sp>
          <p:nvSpPr>
            <p:cNvPr id="103511" name="TextBox 13"/>
            <p:cNvSpPr txBox="1">
              <a:spLocks noChangeArrowheads="1"/>
            </p:cNvSpPr>
            <p:nvPr/>
          </p:nvSpPr>
          <p:spPr bwMode="auto">
            <a:xfrm>
              <a:off x="7155031" y="3298825"/>
              <a:ext cx="775691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WebOS</a:t>
              </a:r>
            </a:p>
          </p:txBody>
        </p:sp>
        <p:cxnSp>
          <p:nvCxnSpPr>
            <p:cNvPr id="103512" name="Straight Arrow Connector 23"/>
            <p:cNvCxnSpPr>
              <a:cxnSpLocks noChangeShapeType="1"/>
              <a:stCxn id="103511" idx="1"/>
            </p:cNvCxnSpPr>
            <p:nvPr/>
          </p:nvCxnSpPr>
          <p:spPr bwMode="auto">
            <a:xfrm flipH="1">
              <a:off x="5372101" y="3452714"/>
              <a:ext cx="1782930" cy="4906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9" name="Group 166"/>
          <p:cNvGrpSpPr>
            <a:grpSpLocks/>
          </p:cNvGrpSpPr>
          <p:nvPr/>
        </p:nvGrpSpPr>
        <p:grpSpPr bwMode="auto">
          <a:xfrm>
            <a:off x="3725491" y="3462610"/>
            <a:ext cx="4910138" cy="1790700"/>
            <a:chOff x="3114675" y="3667125"/>
            <a:chExt cx="4910177" cy="1790699"/>
          </a:xfrm>
        </p:grpSpPr>
        <p:sp>
          <p:nvSpPr>
            <p:cNvPr id="103509" name="TextBox 14"/>
            <p:cNvSpPr txBox="1">
              <a:spLocks noChangeArrowheads="1"/>
            </p:cNvSpPr>
            <p:nvPr/>
          </p:nvSpPr>
          <p:spPr bwMode="auto">
            <a:xfrm>
              <a:off x="7253487" y="3667125"/>
              <a:ext cx="771365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MeeGo</a:t>
              </a:r>
            </a:p>
          </p:txBody>
        </p:sp>
        <p:cxnSp>
          <p:nvCxnSpPr>
            <p:cNvPr id="103510" name="Straight Arrow Connector 24"/>
            <p:cNvCxnSpPr>
              <a:cxnSpLocks noChangeShapeType="1"/>
              <a:stCxn id="103509" idx="1"/>
            </p:cNvCxnSpPr>
            <p:nvPr/>
          </p:nvCxnSpPr>
          <p:spPr bwMode="auto">
            <a:xfrm rot="10800000" flipV="1">
              <a:off x="3114675" y="3821013"/>
              <a:ext cx="4138812" cy="163681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" name="Group 167"/>
          <p:cNvGrpSpPr>
            <a:grpSpLocks/>
          </p:cNvGrpSpPr>
          <p:nvPr/>
        </p:nvGrpSpPr>
        <p:grpSpPr bwMode="auto">
          <a:xfrm>
            <a:off x="4544641" y="3262585"/>
            <a:ext cx="4071938" cy="876300"/>
            <a:chOff x="3933826" y="3467100"/>
            <a:chExt cx="4071246" cy="876102"/>
          </a:xfrm>
        </p:grpSpPr>
        <p:sp>
          <p:nvSpPr>
            <p:cNvPr id="103507" name="TextBox 11"/>
            <p:cNvSpPr txBox="1">
              <a:spLocks noChangeArrowheads="1"/>
            </p:cNvSpPr>
            <p:nvPr/>
          </p:nvSpPr>
          <p:spPr bwMode="auto">
            <a:xfrm>
              <a:off x="7402022" y="4035425"/>
              <a:ext cx="603050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Bada</a:t>
              </a:r>
            </a:p>
          </p:txBody>
        </p:sp>
        <p:cxnSp>
          <p:nvCxnSpPr>
            <p:cNvPr id="103508" name="Straight Arrow Connector 25"/>
            <p:cNvCxnSpPr>
              <a:cxnSpLocks noChangeShapeType="1"/>
              <a:stCxn id="103507" idx="1"/>
            </p:cNvCxnSpPr>
            <p:nvPr/>
          </p:nvCxnSpPr>
          <p:spPr bwMode="auto">
            <a:xfrm rot="10800000">
              <a:off x="3933826" y="3467100"/>
              <a:ext cx="3468197" cy="7222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1" name="Group 168"/>
          <p:cNvGrpSpPr>
            <a:grpSpLocks/>
          </p:cNvGrpSpPr>
          <p:nvPr/>
        </p:nvGrpSpPr>
        <p:grpSpPr bwMode="auto">
          <a:xfrm>
            <a:off x="4706567" y="4199211"/>
            <a:ext cx="3656013" cy="307975"/>
            <a:chOff x="4095751" y="4403725"/>
            <a:chExt cx="3656297" cy="307777"/>
          </a:xfrm>
        </p:grpSpPr>
        <p:sp>
          <p:nvSpPr>
            <p:cNvPr id="103505" name="TextBox 12"/>
            <p:cNvSpPr txBox="1">
              <a:spLocks noChangeArrowheads="1"/>
            </p:cNvSpPr>
            <p:nvPr/>
          </p:nvSpPr>
          <p:spPr bwMode="auto">
            <a:xfrm>
              <a:off x="7179455" y="4403725"/>
              <a:ext cx="572593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LiMo</a:t>
              </a:r>
            </a:p>
          </p:txBody>
        </p:sp>
        <p:cxnSp>
          <p:nvCxnSpPr>
            <p:cNvPr id="103506" name="Straight Arrow Connector 26"/>
            <p:cNvCxnSpPr>
              <a:cxnSpLocks noChangeShapeType="1"/>
              <a:stCxn id="103505" idx="1"/>
            </p:cNvCxnSpPr>
            <p:nvPr/>
          </p:nvCxnSpPr>
          <p:spPr bwMode="auto">
            <a:xfrm rot="10800000" flipV="1">
              <a:off x="4095751" y="4557614"/>
              <a:ext cx="3083705" cy="524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69"/>
          <p:cNvGrpSpPr>
            <a:grpSpLocks/>
          </p:cNvGrpSpPr>
          <p:nvPr/>
        </p:nvGrpSpPr>
        <p:grpSpPr bwMode="auto">
          <a:xfrm>
            <a:off x="7376741" y="5270773"/>
            <a:ext cx="1752600" cy="323850"/>
            <a:chOff x="6343653" y="4772025"/>
            <a:chExt cx="1750549" cy="323849"/>
          </a:xfrm>
        </p:grpSpPr>
        <p:sp>
          <p:nvSpPr>
            <p:cNvPr id="103503" name="TextBox 10"/>
            <p:cNvSpPr txBox="1">
              <a:spLocks noChangeArrowheads="1"/>
            </p:cNvSpPr>
            <p:nvPr/>
          </p:nvSpPr>
          <p:spPr bwMode="auto">
            <a:xfrm>
              <a:off x="7313535" y="4772025"/>
              <a:ext cx="780667" cy="30777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Maemo</a:t>
              </a:r>
            </a:p>
          </p:txBody>
        </p:sp>
        <p:cxnSp>
          <p:nvCxnSpPr>
            <p:cNvPr id="103504" name="Straight Arrow Connector 27"/>
            <p:cNvCxnSpPr>
              <a:cxnSpLocks noChangeShapeType="1"/>
              <a:stCxn id="103503" idx="1"/>
            </p:cNvCxnSpPr>
            <p:nvPr/>
          </p:nvCxnSpPr>
          <p:spPr bwMode="auto">
            <a:xfrm flipH="1">
              <a:off x="6343653" y="4925914"/>
              <a:ext cx="969882" cy="16996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514104" y="1719537"/>
            <a:ext cx="3249612" cy="317306"/>
            <a:chOff x="903512" y="1924051"/>
            <a:chExt cx="3249388" cy="317107"/>
          </a:xfrm>
        </p:grpSpPr>
        <p:sp>
          <p:nvSpPr>
            <p:cNvPr id="103501" name="TextBox 47"/>
            <p:cNvSpPr txBox="1">
              <a:spLocks noChangeArrowheads="1"/>
            </p:cNvSpPr>
            <p:nvPr/>
          </p:nvSpPr>
          <p:spPr bwMode="auto">
            <a:xfrm>
              <a:off x="903512" y="1933574"/>
              <a:ext cx="1114652" cy="30758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 err="1">
                  <a:latin typeface="Helvetica Neue Light"/>
                  <a:ea typeface="MS PGothic" panose="020B0600070205080204" pitchFamily="34" charset="-128"/>
                </a:rPr>
                <a:t>ReactNative</a:t>
              </a:r>
              <a:endParaRPr lang="en-AU" altLang="en-US" sz="1400" dirty="0">
                <a:latin typeface="Helvetica Neue Light"/>
                <a:ea typeface="MS PGothic" panose="020B0600070205080204" pitchFamily="34" charset="-128"/>
              </a:endParaRPr>
            </a:p>
          </p:txBody>
        </p:sp>
        <p:cxnSp>
          <p:nvCxnSpPr>
            <p:cNvPr id="103502" name="Straight Arrow Connector 64"/>
            <p:cNvCxnSpPr>
              <a:cxnSpLocks noChangeShapeType="1"/>
              <a:stCxn id="103501" idx="3"/>
            </p:cNvCxnSpPr>
            <p:nvPr/>
          </p:nvCxnSpPr>
          <p:spPr bwMode="auto">
            <a:xfrm flipV="1">
              <a:off x="2018164" y="1924051"/>
              <a:ext cx="2134736" cy="163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4" name="Group 136"/>
          <p:cNvGrpSpPr>
            <a:grpSpLocks/>
          </p:cNvGrpSpPr>
          <p:nvPr/>
        </p:nvGrpSpPr>
        <p:grpSpPr bwMode="auto">
          <a:xfrm>
            <a:off x="1407741" y="1957661"/>
            <a:ext cx="3575050" cy="447538"/>
            <a:chOff x="796659" y="2162176"/>
            <a:chExt cx="3575316" cy="447340"/>
          </a:xfrm>
        </p:grpSpPr>
        <p:sp>
          <p:nvSpPr>
            <p:cNvPr id="103499" name="TextBox 48"/>
            <p:cNvSpPr txBox="1">
              <a:spLocks noChangeArrowheads="1"/>
            </p:cNvSpPr>
            <p:nvPr/>
          </p:nvSpPr>
          <p:spPr bwMode="auto">
            <a:xfrm>
              <a:off x="796659" y="2301875"/>
              <a:ext cx="1455828" cy="30764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RIM Widget SDK</a:t>
              </a:r>
            </a:p>
          </p:txBody>
        </p:sp>
        <p:cxnSp>
          <p:nvCxnSpPr>
            <p:cNvPr id="103500" name="Straight Arrow Connector 65"/>
            <p:cNvCxnSpPr>
              <a:cxnSpLocks noChangeShapeType="1"/>
              <a:stCxn id="103499" idx="3"/>
            </p:cNvCxnSpPr>
            <p:nvPr/>
          </p:nvCxnSpPr>
          <p:spPr bwMode="auto">
            <a:xfrm flipV="1">
              <a:off x="2252487" y="2162176"/>
              <a:ext cx="2119488" cy="29352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5" name="Group 137"/>
          <p:cNvGrpSpPr>
            <a:grpSpLocks/>
          </p:cNvGrpSpPr>
          <p:nvPr/>
        </p:nvGrpSpPr>
        <p:grpSpPr bwMode="auto">
          <a:xfrm>
            <a:off x="999754" y="2465661"/>
            <a:ext cx="2601912" cy="320675"/>
            <a:chOff x="389391" y="2670175"/>
            <a:chExt cx="2601459" cy="320675"/>
          </a:xfrm>
        </p:grpSpPr>
        <p:sp>
          <p:nvSpPr>
            <p:cNvPr id="103497" name="TextBox 45"/>
            <p:cNvSpPr txBox="1">
              <a:spLocks noChangeArrowheads="1"/>
            </p:cNvSpPr>
            <p:nvPr/>
          </p:nvSpPr>
          <p:spPr bwMode="auto">
            <a:xfrm>
              <a:off x="389391" y="2670175"/>
              <a:ext cx="1499128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Apple Dashcode</a:t>
              </a:r>
            </a:p>
          </p:txBody>
        </p:sp>
        <p:cxnSp>
          <p:nvCxnSpPr>
            <p:cNvPr id="103498" name="Straight Arrow Connector 66"/>
            <p:cNvCxnSpPr>
              <a:cxnSpLocks noChangeShapeType="1"/>
              <a:stCxn id="103497" idx="3"/>
            </p:cNvCxnSpPr>
            <p:nvPr/>
          </p:nvCxnSpPr>
          <p:spPr bwMode="auto">
            <a:xfrm>
              <a:off x="1888519" y="2824064"/>
              <a:ext cx="1102331" cy="1667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6" name="Group 138"/>
          <p:cNvGrpSpPr>
            <a:grpSpLocks/>
          </p:cNvGrpSpPr>
          <p:nvPr/>
        </p:nvGrpSpPr>
        <p:grpSpPr bwMode="auto">
          <a:xfrm>
            <a:off x="1055316" y="2814913"/>
            <a:ext cx="3841750" cy="326837"/>
            <a:chOff x="444505" y="3019427"/>
            <a:chExt cx="3841745" cy="326638"/>
          </a:xfrm>
        </p:grpSpPr>
        <p:sp>
          <p:nvSpPr>
            <p:cNvPr id="103495" name="TextBox 46"/>
            <p:cNvSpPr txBox="1">
              <a:spLocks noChangeArrowheads="1"/>
            </p:cNvSpPr>
            <p:nvPr/>
          </p:nvSpPr>
          <p:spPr bwMode="auto">
            <a:xfrm>
              <a:off x="444505" y="3038475"/>
              <a:ext cx="1821972" cy="307590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MeeGo Web Runtime</a:t>
              </a:r>
            </a:p>
          </p:txBody>
        </p:sp>
        <p:cxnSp>
          <p:nvCxnSpPr>
            <p:cNvPr id="103496" name="Straight Arrow Connector 67"/>
            <p:cNvCxnSpPr>
              <a:cxnSpLocks noChangeShapeType="1"/>
              <a:stCxn id="103495" idx="3"/>
            </p:cNvCxnSpPr>
            <p:nvPr/>
          </p:nvCxnSpPr>
          <p:spPr bwMode="auto">
            <a:xfrm flipV="1">
              <a:off x="2266477" y="3019427"/>
              <a:ext cx="2019773" cy="17284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7" name="Group 139"/>
          <p:cNvGrpSpPr>
            <a:grpSpLocks/>
          </p:cNvGrpSpPr>
          <p:nvPr/>
        </p:nvGrpSpPr>
        <p:grpSpPr bwMode="auto">
          <a:xfrm>
            <a:off x="1402980" y="3202260"/>
            <a:ext cx="3246437" cy="527050"/>
            <a:chOff x="792735" y="3406775"/>
            <a:chExt cx="3245865" cy="527050"/>
          </a:xfrm>
        </p:grpSpPr>
        <p:sp>
          <p:nvSpPr>
            <p:cNvPr id="103493" name="TextBox 44"/>
            <p:cNvSpPr txBox="1">
              <a:spLocks noChangeArrowheads="1"/>
            </p:cNvSpPr>
            <p:nvPr/>
          </p:nvSpPr>
          <p:spPr bwMode="auto">
            <a:xfrm>
              <a:off x="792735" y="3406775"/>
              <a:ext cx="1059906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MotherApp</a:t>
              </a:r>
            </a:p>
          </p:txBody>
        </p:sp>
        <p:cxnSp>
          <p:nvCxnSpPr>
            <p:cNvPr id="103494" name="Straight Arrow Connector 68"/>
            <p:cNvCxnSpPr>
              <a:cxnSpLocks noChangeShapeType="1"/>
              <a:stCxn id="103493" idx="3"/>
            </p:cNvCxnSpPr>
            <p:nvPr/>
          </p:nvCxnSpPr>
          <p:spPr bwMode="auto">
            <a:xfrm>
              <a:off x="1852641" y="3560664"/>
              <a:ext cx="2185959" cy="3731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8" name="Group 140"/>
          <p:cNvGrpSpPr>
            <a:grpSpLocks/>
          </p:cNvGrpSpPr>
          <p:nvPr/>
        </p:nvGrpSpPr>
        <p:grpSpPr bwMode="auto">
          <a:xfrm>
            <a:off x="637805" y="2567261"/>
            <a:ext cx="4308475" cy="1311275"/>
            <a:chOff x="27539" y="2771775"/>
            <a:chExt cx="4308135" cy="1311077"/>
          </a:xfrm>
        </p:grpSpPr>
        <p:sp>
          <p:nvSpPr>
            <p:cNvPr id="103491" name="TextBox 52"/>
            <p:cNvSpPr txBox="1">
              <a:spLocks noChangeArrowheads="1"/>
            </p:cNvSpPr>
            <p:nvPr/>
          </p:nvSpPr>
          <p:spPr bwMode="auto">
            <a:xfrm>
              <a:off x="27539" y="3775075"/>
              <a:ext cx="1925207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Appcelerator Titanium</a:t>
              </a:r>
            </a:p>
          </p:txBody>
        </p:sp>
        <p:cxnSp>
          <p:nvCxnSpPr>
            <p:cNvPr id="103492" name="Straight Arrow Connector 69"/>
            <p:cNvCxnSpPr>
              <a:cxnSpLocks noChangeShapeType="1"/>
              <a:stCxn id="103491" idx="3"/>
            </p:cNvCxnSpPr>
            <p:nvPr/>
          </p:nvCxnSpPr>
          <p:spPr bwMode="auto">
            <a:xfrm flipV="1">
              <a:off x="1952746" y="2771775"/>
              <a:ext cx="2382928" cy="115718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9" name="Group 141"/>
          <p:cNvGrpSpPr>
            <a:grpSpLocks/>
          </p:cNvGrpSpPr>
          <p:nvPr/>
        </p:nvGrpSpPr>
        <p:grpSpPr bwMode="auto">
          <a:xfrm>
            <a:off x="1069604" y="3938863"/>
            <a:ext cx="3579812" cy="307777"/>
            <a:chOff x="459311" y="4143375"/>
            <a:chExt cx="3579289" cy="307579"/>
          </a:xfrm>
        </p:grpSpPr>
        <p:sp>
          <p:nvSpPr>
            <p:cNvPr id="103489" name="TextBox 53"/>
            <p:cNvSpPr txBox="1">
              <a:spLocks noChangeArrowheads="1"/>
            </p:cNvSpPr>
            <p:nvPr/>
          </p:nvSpPr>
          <p:spPr bwMode="auto">
            <a:xfrm>
              <a:off x="459311" y="4143375"/>
              <a:ext cx="1627131" cy="30757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Rhomobile Rhodes</a:t>
              </a:r>
            </a:p>
          </p:txBody>
        </p:sp>
        <p:cxnSp>
          <p:nvCxnSpPr>
            <p:cNvPr id="103490" name="Straight Arrow Connector 70"/>
            <p:cNvCxnSpPr>
              <a:cxnSpLocks noChangeShapeType="1"/>
              <a:stCxn id="103489" idx="3"/>
            </p:cNvCxnSpPr>
            <p:nvPr/>
          </p:nvCxnSpPr>
          <p:spPr bwMode="auto">
            <a:xfrm flipV="1">
              <a:off x="2086442" y="4295775"/>
              <a:ext cx="1952158" cy="13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0" name="Group 142"/>
          <p:cNvGrpSpPr>
            <a:grpSpLocks/>
          </p:cNvGrpSpPr>
          <p:nvPr/>
        </p:nvGrpSpPr>
        <p:grpSpPr bwMode="auto">
          <a:xfrm>
            <a:off x="785441" y="4307161"/>
            <a:ext cx="4178300" cy="574675"/>
            <a:chOff x="174315" y="4511675"/>
            <a:chExt cx="4178610" cy="574675"/>
          </a:xfrm>
        </p:grpSpPr>
        <p:sp>
          <p:nvSpPr>
            <p:cNvPr id="103487" name="TextBox 50"/>
            <p:cNvSpPr txBox="1">
              <a:spLocks noChangeArrowheads="1"/>
            </p:cNvSpPr>
            <p:nvPr/>
          </p:nvSpPr>
          <p:spPr bwMode="auto">
            <a:xfrm>
              <a:off x="174315" y="4511675"/>
              <a:ext cx="1557209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JIL Widget Engine</a:t>
              </a:r>
            </a:p>
          </p:txBody>
        </p:sp>
        <p:cxnSp>
          <p:nvCxnSpPr>
            <p:cNvPr id="103488" name="Straight Arrow Connector 71"/>
            <p:cNvCxnSpPr>
              <a:cxnSpLocks noChangeShapeType="1"/>
              <a:stCxn id="103487" idx="3"/>
            </p:cNvCxnSpPr>
            <p:nvPr/>
          </p:nvCxnSpPr>
          <p:spPr bwMode="auto">
            <a:xfrm>
              <a:off x="1731524" y="4665564"/>
              <a:ext cx="2621401" cy="4207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143"/>
          <p:cNvGrpSpPr>
            <a:grpSpLocks/>
          </p:cNvGrpSpPr>
          <p:nvPr/>
        </p:nvGrpSpPr>
        <p:grpSpPr bwMode="auto">
          <a:xfrm>
            <a:off x="972766" y="4675460"/>
            <a:ext cx="3390900" cy="1073150"/>
            <a:chOff x="362223" y="4879975"/>
            <a:chExt cx="3390627" cy="1073150"/>
          </a:xfrm>
        </p:grpSpPr>
        <p:sp>
          <p:nvSpPr>
            <p:cNvPr id="103485" name="TextBox 51"/>
            <p:cNvSpPr txBox="1">
              <a:spLocks noChangeArrowheads="1"/>
            </p:cNvSpPr>
            <p:nvPr/>
          </p:nvSpPr>
          <p:spPr bwMode="auto">
            <a:xfrm>
              <a:off x="362223" y="4879975"/>
              <a:ext cx="1345389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Cordova / Ionic</a:t>
              </a:r>
            </a:p>
          </p:txBody>
        </p:sp>
        <p:cxnSp>
          <p:nvCxnSpPr>
            <p:cNvPr id="103486" name="Straight Arrow Connector 72"/>
            <p:cNvCxnSpPr>
              <a:cxnSpLocks noChangeShapeType="1"/>
              <a:stCxn id="103485" idx="3"/>
            </p:cNvCxnSpPr>
            <p:nvPr/>
          </p:nvCxnSpPr>
          <p:spPr bwMode="auto">
            <a:xfrm>
              <a:off x="1707612" y="5033864"/>
              <a:ext cx="2045238" cy="9192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2" name="Group 152"/>
          <p:cNvGrpSpPr>
            <a:grpSpLocks/>
          </p:cNvGrpSpPr>
          <p:nvPr/>
        </p:nvGrpSpPr>
        <p:grpSpPr bwMode="auto">
          <a:xfrm>
            <a:off x="1115642" y="4234136"/>
            <a:ext cx="2133599" cy="2206596"/>
            <a:chOff x="505098" y="4438651"/>
            <a:chExt cx="2133326" cy="2206398"/>
          </a:xfrm>
        </p:grpSpPr>
        <p:sp>
          <p:nvSpPr>
            <p:cNvPr id="103483" name="TextBox 94"/>
            <p:cNvSpPr txBox="1">
              <a:spLocks noChangeArrowheads="1"/>
            </p:cNvSpPr>
            <p:nvPr/>
          </p:nvSpPr>
          <p:spPr bwMode="auto">
            <a:xfrm>
              <a:off x="505098" y="6337300"/>
              <a:ext cx="1136192" cy="30774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Adobe Flash</a:t>
              </a:r>
            </a:p>
          </p:txBody>
        </p:sp>
        <p:cxnSp>
          <p:nvCxnSpPr>
            <p:cNvPr id="103484" name="Straight Arrow Connector 101"/>
            <p:cNvCxnSpPr>
              <a:cxnSpLocks noChangeShapeType="1"/>
              <a:stCxn id="103483" idx="0"/>
            </p:cNvCxnSpPr>
            <p:nvPr/>
          </p:nvCxnSpPr>
          <p:spPr bwMode="auto">
            <a:xfrm flipV="1">
              <a:off x="1073194" y="4438651"/>
              <a:ext cx="1565230" cy="18986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3" name="Group 178"/>
          <p:cNvGrpSpPr>
            <a:grpSpLocks/>
          </p:cNvGrpSpPr>
          <p:nvPr/>
        </p:nvGrpSpPr>
        <p:grpSpPr bwMode="auto">
          <a:xfrm>
            <a:off x="2328492" y="3786461"/>
            <a:ext cx="1738313" cy="2333625"/>
            <a:chOff x="1717365" y="3990975"/>
            <a:chExt cx="1737976" cy="2333427"/>
          </a:xfrm>
        </p:grpSpPr>
        <p:sp>
          <p:nvSpPr>
            <p:cNvPr id="103481" name="TextBox 93"/>
            <p:cNvSpPr txBox="1">
              <a:spLocks noChangeArrowheads="1"/>
            </p:cNvSpPr>
            <p:nvPr/>
          </p:nvSpPr>
          <p:spPr bwMode="auto">
            <a:xfrm>
              <a:off x="1717365" y="6016625"/>
              <a:ext cx="1737976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Microsoft Silverlight</a:t>
              </a:r>
            </a:p>
          </p:txBody>
        </p:sp>
        <p:cxnSp>
          <p:nvCxnSpPr>
            <p:cNvPr id="103482" name="Straight Arrow Connector 104"/>
            <p:cNvCxnSpPr>
              <a:cxnSpLocks noChangeShapeType="1"/>
              <a:stCxn id="103481" idx="0"/>
            </p:cNvCxnSpPr>
            <p:nvPr/>
          </p:nvCxnSpPr>
          <p:spPr bwMode="auto">
            <a:xfrm rot="5400000" flipH="1" flipV="1">
              <a:off x="1866264" y="4711064"/>
              <a:ext cx="2025650" cy="58547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4" name="Group 177"/>
          <p:cNvGrpSpPr>
            <a:grpSpLocks/>
          </p:cNvGrpSpPr>
          <p:nvPr/>
        </p:nvGrpSpPr>
        <p:grpSpPr bwMode="auto">
          <a:xfrm>
            <a:off x="3098430" y="4107136"/>
            <a:ext cx="1654175" cy="2420927"/>
            <a:chOff x="2488393" y="4311534"/>
            <a:chExt cx="1654442" cy="2420844"/>
          </a:xfrm>
        </p:grpSpPr>
        <p:sp>
          <p:nvSpPr>
            <p:cNvPr id="103479" name="TextBox 96"/>
            <p:cNvSpPr txBox="1">
              <a:spLocks noChangeArrowheads="1"/>
            </p:cNvSpPr>
            <p:nvPr/>
          </p:nvSpPr>
          <p:spPr bwMode="auto">
            <a:xfrm>
              <a:off x="2488393" y="6424612"/>
              <a:ext cx="1309800" cy="307766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Oracle JavaFX</a:t>
              </a:r>
            </a:p>
          </p:txBody>
        </p:sp>
        <p:cxnSp>
          <p:nvCxnSpPr>
            <p:cNvPr id="103480" name="Straight Arrow Connector 105"/>
            <p:cNvCxnSpPr>
              <a:cxnSpLocks noChangeShapeType="1"/>
            </p:cNvCxnSpPr>
            <p:nvPr/>
          </p:nvCxnSpPr>
          <p:spPr bwMode="auto">
            <a:xfrm rot="5400000" flipH="1" flipV="1">
              <a:off x="2673187" y="4982033"/>
              <a:ext cx="2140148" cy="79914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5" name="Group 176"/>
          <p:cNvGrpSpPr>
            <a:grpSpLocks/>
          </p:cNvGrpSpPr>
          <p:nvPr/>
        </p:nvGrpSpPr>
        <p:grpSpPr bwMode="auto">
          <a:xfrm>
            <a:off x="4250954" y="4792935"/>
            <a:ext cx="1660326" cy="1428612"/>
            <a:chOff x="3641039" y="4997873"/>
            <a:chExt cx="1660729" cy="1427973"/>
          </a:xfrm>
        </p:grpSpPr>
        <p:sp>
          <p:nvSpPr>
            <p:cNvPr id="103477" name="TextBox 95"/>
            <p:cNvSpPr txBox="1">
              <a:spLocks noChangeArrowheads="1"/>
            </p:cNvSpPr>
            <p:nvPr/>
          </p:nvSpPr>
          <p:spPr bwMode="auto">
            <a:xfrm>
              <a:off x="3641039" y="6118207"/>
              <a:ext cx="1660729" cy="30763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Google Web Toolkit</a:t>
              </a:r>
            </a:p>
          </p:txBody>
        </p:sp>
        <p:cxnSp>
          <p:nvCxnSpPr>
            <p:cNvPr id="103478" name="Straight Arrow Connector 106"/>
            <p:cNvCxnSpPr>
              <a:cxnSpLocks noChangeShapeType="1"/>
            </p:cNvCxnSpPr>
            <p:nvPr/>
          </p:nvCxnSpPr>
          <p:spPr bwMode="auto">
            <a:xfrm rot="5400000" flipH="1" flipV="1">
              <a:off x="4075142" y="5446714"/>
              <a:ext cx="1054298" cy="15661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6" name="Group 148"/>
          <p:cNvGrpSpPr>
            <a:grpSpLocks/>
          </p:cNvGrpSpPr>
          <p:nvPr/>
        </p:nvGrpSpPr>
        <p:grpSpPr bwMode="auto">
          <a:xfrm>
            <a:off x="6878267" y="3894410"/>
            <a:ext cx="881063" cy="2438400"/>
            <a:chOff x="6266481" y="4098131"/>
            <a:chExt cx="881973" cy="2438201"/>
          </a:xfrm>
        </p:grpSpPr>
        <p:sp>
          <p:nvSpPr>
            <p:cNvPr id="103475" name="TextBox 97"/>
            <p:cNvSpPr txBox="1">
              <a:spLocks noChangeArrowheads="1"/>
            </p:cNvSpPr>
            <p:nvPr/>
          </p:nvSpPr>
          <p:spPr bwMode="auto">
            <a:xfrm>
              <a:off x="6266481" y="6228555"/>
              <a:ext cx="881973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Nokia Qt</a:t>
              </a:r>
            </a:p>
          </p:txBody>
        </p:sp>
        <p:cxnSp>
          <p:nvCxnSpPr>
            <p:cNvPr id="103476" name="Straight Arrow Connector 107"/>
            <p:cNvCxnSpPr>
              <a:cxnSpLocks noChangeShapeType="1"/>
              <a:stCxn id="103475" idx="0"/>
            </p:cNvCxnSpPr>
            <p:nvPr/>
          </p:nvCxnSpPr>
          <p:spPr bwMode="auto">
            <a:xfrm rot="5400000" flipH="1" flipV="1">
              <a:off x="5661720" y="5143880"/>
              <a:ext cx="2130425" cy="389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8" name="Group 146"/>
          <p:cNvGrpSpPr>
            <a:grpSpLocks/>
          </p:cNvGrpSpPr>
          <p:nvPr/>
        </p:nvGrpSpPr>
        <p:grpSpPr bwMode="auto">
          <a:xfrm>
            <a:off x="3376242" y="3884886"/>
            <a:ext cx="3305175" cy="2460625"/>
            <a:chOff x="2764840" y="4089598"/>
            <a:chExt cx="3305824" cy="2460079"/>
          </a:xfrm>
        </p:grpSpPr>
        <p:sp>
          <p:nvSpPr>
            <p:cNvPr id="103471" name="TextBox 100"/>
            <p:cNvSpPr txBox="1">
              <a:spLocks noChangeArrowheads="1"/>
            </p:cNvSpPr>
            <p:nvPr/>
          </p:nvSpPr>
          <p:spPr bwMode="auto">
            <a:xfrm>
              <a:off x="5557382" y="6241900"/>
              <a:ext cx="513282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Curl</a:t>
              </a:r>
            </a:p>
          </p:txBody>
        </p:sp>
        <p:cxnSp>
          <p:nvCxnSpPr>
            <p:cNvPr id="103472" name="Straight Arrow Connector 109"/>
            <p:cNvCxnSpPr>
              <a:cxnSpLocks noChangeShapeType="1"/>
              <a:stCxn id="103471" idx="0"/>
            </p:cNvCxnSpPr>
            <p:nvPr/>
          </p:nvCxnSpPr>
          <p:spPr bwMode="auto">
            <a:xfrm flipH="1" flipV="1">
              <a:off x="2764840" y="4089598"/>
              <a:ext cx="3049183" cy="215230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9" name="Group 145"/>
          <p:cNvGrpSpPr>
            <a:grpSpLocks/>
          </p:cNvGrpSpPr>
          <p:nvPr/>
        </p:nvGrpSpPr>
        <p:grpSpPr bwMode="auto">
          <a:xfrm>
            <a:off x="5232029" y="2651398"/>
            <a:ext cx="2697162" cy="4017962"/>
            <a:chOff x="4620814" y="2855812"/>
            <a:chExt cx="2697883" cy="4018063"/>
          </a:xfrm>
        </p:grpSpPr>
        <p:sp>
          <p:nvSpPr>
            <p:cNvPr id="103469" name="TextBox 98"/>
            <p:cNvSpPr txBox="1">
              <a:spLocks noChangeArrowheads="1"/>
            </p:cNvSpPr>
            <p:nvPr/>
          </p:nvSpPr>
          <p:spPr bwMode="auto">
            <a:xfrm>
              <a:off x="6019944" y="6566098"/>
              <a:ext cx="1298753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Google Gears</a:t>
              </a:r>
            </a:p>
          </p:txBody>
        </p:sp>
        <p:cxnSp>
          <p:nvCxnSpPr>
            <p:cNvPr id="103470" name="Straight Arrow Connector 110"/>
            <p:cNvCxnSpPr>
              <a:cxnSpLocks noChangeShapeType="1"/>
            </p:cNvCxnSpPr>
            <p:nvPr/>
          </p:nvCxnSpPr>
          <p:spPr bwMode="auto">
            <a:xfrm rot="16200000" flipV="1">
              <a:off x="3570708" y="3905918"/>
              <a:ext cx="3711773" cy="1611562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329" name="Group 10328"/>
          <p:cNvGrpSpPr>
            <a:grpSpLocks/>
          </p:cNvGrpSpPr>
          <p:nvPr/>
        </p:nvGrpSpPr>
        <p:grpSpPr bwMode="auto">
          <a:xfrm>
            <a:off x="5628905" y="4091261"/>
            <a:ext cx="3159125" cy="803275"/>
            <a:chOff x="5018049" y="4295873"/>
            <a:chExt cx="3159902" cy="802979"/>
          </a:xfrm>
        </p:grpSpPr>
        <p:sp>
          <p:nvSpPr>
            <p:cNvPr id="103467" name="TextBox 10"/>
            <p:cNvSpPr txBox="1">
              <a:spLocks noChangeArrowheads="1"/>
            </p:cNvSpPr>
            <p:nvPr/>
          </p:nvSpPr>
          <p:spPr bwMode="auto">
            <a:xfrm>
              <a:off x="7452779" y="4791074"/>
              <a:ext cx="725172" cy="307778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BREW</a:t>
              </a:r>
            </a:p>
          </p:txBody>
        </p:sp>
        <p:cxnSp>
          <p:nvCxnSpPr>
            <p:cNvPr id="103468" name="Straight Arrow Connector 27"/>
            <p:cNvCxnSpPr>
              <a:cxnSpLocks noChangeShapeType="1"/>
              <a:stCxn id="103467" idx="1"/>
            </p:cNvCxnSpPr>
            <p:nvPr/>
          </p:nvCxnSpPr>
          <p:spPr bwMode="auto">
            <a:xfrm flipH="1" flipV="1">
              <a:off x="5018049" y="4295873"/>
              <a:ext cx="2434730" cy="64909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0327" name="Group 10326"/>
          <p:cNvGrpSpPr>
            <a:grpSpLocks/>
          </p:cNvGrpSpPr>
          <p:nvPr/>
        </p:nvGrpSpPr>
        <p:grpSpPr bwMode="auto">
          <a:xfrm>
            <a:off x="6630616" y="4675464"/>
            <a:ext cx="2324000" cy="590291"/>
            <a:chOff x="6020016" y="4879976"/>
            <a:chExt cx="2324163" cy="589796"/>
          </a:xfrm>
        </p:grpSpPr>
        <p:sp>
          <p:nvSpPr>
            <p:cNvPr id="103465" name="TextBox 10"/>
            <p:cNvSpPr txBox="1">
              <a:spLocks noChangeArrowheads="1"/>
            </p:cNvSpPr>
            <p:nvPr/>
          </p:nvSpPr>
          <p:spPr bwMode="auto">
            <a:xfrm>
              <a:off x="7367112" y="5162253"/>
              <a:ext cx="977067" cy="307519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Firefox OS</a:t>
              </a:r>
            </a:p>
          </p:txBody>
        </p:sp>
        <p:cxnSp>
          <p:nvCxnSpPr>
            <p:cNvPr id="103466" name="Straight Arrow Connector 27"/>
            <p:cNvCxnSpPr>
              <a:cxnSpLocks noChangeShapeType="1"/>
              <a:stCxn id="103465" idx="1"/>
            </p:cNvCxnSpPr>
            <p:nvPr/>
          </p:nvCxnSpPr>
          <p:spPr bwMode="auto">
            <a:xfrm flipH="1" flipV="1">
              <a:off x="6020016" y="4879976"/>
              <a:ext cx="1347096" cy="43603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TextBox 99"/>
          <p:cNvSpPr txBox="1">
            <a:spLocks noChangeArrowheads="1"/>
          </p:cNvSpPr>
          <p:nvPr/>
        </p:nvSpPr>
        <p:spPr bwMode="auto">
          <a:xfrm>
            <a:off x="4465267" y="6297886"/>
            <a:ext cx="1808572" cy="30777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dirty="0">
                <a:latin typeface="Helvetica Neue Light"/>
                <a:ea typeface="MS PGothic" panose="020B0600070205080204" pitchFamily="34" charset="-128"/>
              </a:rPr>
              <a:t>HTML5 (Mobile Web)</a:t>
            </a:r>
          </a:p>
        </p:txBody>
      </p:sp>
      <p:cxnSp>
        <p:nvCxnSpPr>
          <p:cNvPr id="100" name="Straight Arrow Connector 108"/>
          <p:cNvCxnSpPr>
            <a:cxnSpLocks noChangeShapeType="1"/>
            <a:stCxn id="99" idx="0"/>
          </p:cNvCxnSpPr>
          <p:nvPr/>
        </p:nvCxnSpPr>
        <p:spPr bwMode="auto">
          <a:xfrm flipH="1" flipV="1">
            <a:off x="4227150" y="3502300"/>
            <a:ext cx="1142403" cy="2795586"/>
          </a:xfrm>
          <a:prstGeom prst="straightConnector1">
            <a:avLst/>
          </a:prstGeom>
          <a:ln w="19050"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332" name="Group 10331"/>
          <p:cNvGrpSpPr>
            <a:grpSpLocks/>
          </p:cNvGrpSpPr>
          <p:nvPr/>
        </p:nvGrpSpPr>
        <p:grpSpPr bwMode="auto">
          <a:xfrm>
            <a:off x="6554417" y="3937275"/>
            <a:ext cx="2105933" cy="2457443"/>
            <a:chOff x="5944380" y="4141585"/>
            <a:chExt cx="2105375" cy="2457399"/>
          </a:xfrm>
        </p:grpSpPr>
        <p:sp>
          <p:nvSpPr>
            <p:cNvPr id="103463" name="TextBox 97"/>
            <p:cNvSpPr txBox="1">
              <a:spLocks noChangeArrowheads="1"/>
            </p:cNvSpPr>
            <p:nvPr/>
          </p:nvSpPr>
          <p:spPr bwMode="auto">
            <a:xfrm>
              <a:off x="7232248" y="6291213"/>
              <a:ext cx="817507" cy="3077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Xamarin</a:t>
              </a:r>
            </a:p>
          </p:txBody>
        </p:sp>
        <p:cxnSp>
          <p:nvCxnSpPr>
            <p:cNvPr id="103464" name="Straight Arrow Connector 107"/>
            <p:cNvCxnSpPr>
              <a:cxnSpLocks noChangeShapeType="1"/>
              <a:stCxn id="103463" idx="0"/>
            </p:cNvCxnSpPr>
            <p:nvPr/>
          </p:nvCxnSpPr>
          <p:spPr bwMode="auto">
            <a:xfrm flipH="1" flipV="1">
              <a:off x="5944380" y="4141585"/>
              <a:ext cx="1696621" cy="2149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TextBox 51"/>
          <p:cNvSpPr txBox="1">
            <a:spLocks noChangeArrowheads="1"/>
          </p:cNvSpPr>
          <p:nvPr/>
        </p:nvSpPr>
        <p:spPr bwMode="auto">
          <a:xfrm>
            <a:off x="1227311" y="5058147"/>
            <a:ext cx="691215" cy="30777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dirty="0">
                <a:latin typeface="Helvetica Neue Light"/>
                <a:ea typeface="MS PGothic" panose="020B0600070205080204" pitchFamily="34" charset="-128"/>
              </a:rPr>
              <a:t>Flutter</a:t>
            </a:r>
          </a:p>
        </p:txBody>
      </p:sp>
      <p:cxnSp>
        <p:nvCxnSpPr>
          <p:cNvPr id="101" name="Straight Arrow Connector 72"/>
          <p:cNvCxnSpPr>
            <a:cxnSpLocks noChangeShapeType="1"/>
            <a:stCxn id="98" idx="3"/>
          </p:cNvCxnSpPr>
          <p:nvPr/>
        </p:nvCxnSpPr>
        <p:spPr bwMode="auto">
          <a:xfrm flipV="1">
            <a:off x="1918526" y="4900091"/>
            <a:ext cx="2204463" cy="311944"/>
          </a:xfrm>
          <a:prstGeom prst="straightConnector1">
            <a:avLst/>
          </a:prstGeom>
          <a:ln w="19050"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6" name="Slide Number Placeholder 35">
            <a:extLst>
              <a:ext uri="{FF2B5EF4-FFF2-40B4-BE49-F238E27FC236}">
                <a16:creationId xmlns:a16="http://schemas.microsoft.com/office/drawing/2014/main" id="{9BBF0307-118C-4C1A-A004-135988E82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Content Placeholder 5">
            <a:extLst>
              <a:ext uri="{FF2B5EF4-FFF2-40B4-BE49-F238E27FC236}">
                <a16:creationId xmlns:a16="http://schemas.microsoft.com/office/drawing/2014/main" id="{F62189AA-D71F-444F-85D8-CCB772EE3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 dirty="0"/>
              <a:t>Easiest way to use Flutter is through Android Studio</a:t>
            </a:r>
          </a:p>
          <a:p>
            <a:pPr lvl="1"/>
            <a:r>
              <a:rPr lang="en-AU" altLang="en-US" dirty="0"/>
              <a:t>Although I personally use it in </a:t>
            </a:r>
            <a:r>
              <a:rPr lang="en-AU" altLang="en-US" dirty="0" err="1"/>
              <a:t>VSCode</a:t>
            </a:r>
            <a:endParaRPr lang="en-AU" altLang="en-US" dirty="0"/>
          </a:p>
          <a:p>
            <a:r>
              <a:rPr lang="en-AU" altLang="en-US" dirty="0"/>
              <a:t>Install Flutter Plugin for Android Studio, and when creating a new Flutter application, there is a link to install the SDK</a:t>
            </a:r>
          </a:p>
          <a:p>
            <a:pPr lvl="1"/>
            <a:r>
              <a:rPr lang="en-AU" altLang="en-US" dirty="0"/>
              <a:t>It is quite a big download with a LOT of files</a:t>
            </a:r>
          </a:p>
          <a:p>
            <a:pPr lvl="1"/>
            <a:r>
              <a:rPr lang="en-AU" altLang="en-US" dirty="0"/>
              <a:t>That is why I want you to download the SDK before your tutorial</a:t>
            </a:r>
          </a:p>
          <a:p>
            <a:r>
              <a:rPr lang="en-AU" altLang="en-US" dirty="0"/>
              <a:t>Getting started guide</a:t>
            </a:r>
          </a:p>
          <a:p>
            <a:pPr lvl="1"/>
            <a:r>
              <a:rPr lang="en-AU" altLang="en-US" dirty="0"/>
              <a:t>See Self Study on </a:t>
            </a:r>
            <a:r>
              <a:rPr lang="en-AU" altLang="en-US" dirty="0" err="1"/>
              <a:t>MyLO</a:t>
            </a:r>
            <a:r>
              <a:rPr lang="en-AU" altLang="en-US" dirty="0"/>
              <a:t> (you should have this done before this week’s tutorial)</a:t>
            </a:r>
          </a:p>
          <a:p>
            <a:pPr lvl="1"/>
            <a:r>
              <a:rPr lang="en-US" altLang="en-US" dirty="0">
                <a:hlinkClick r:id="rId2"/>
              </a:rPr>
              <a:t>https://flutter.dev/docs/get-started/</a:t>
            </a:r>
            <a:r>
              <a:rPr lang="en-US" altLang="en-US" dirty="0"/>
              <a:t> </a:t>
            </a:r>
          </a:p>
          <a:p>
            <a:r>
              <a:rPr lang="en-US" altLang="en-US" dirty="0"/>
              <a:t>I also like to do a lot of testing in the web browser and then later on a real device</a:t>
            </a:r>
          </a:p>
          <a:p>
            <a:pPr lvl="1"/>
            <a:r>
              <a:rPr lang="en-US" altLang="en-US" dirty="0"/>
              <a:t>Because we all know how much Android Emulator sucks</a:t>
            </a:r>
          </a:p>
          <a:p>
            <a:pPr lvl="1"/>
            <a:r>
              <a:rPr lang="en-US" altLang="en-US" dirty="0"/>
              <a:t>But if on a mac, the </a:t>
            </a:r>
            <a:r>
              <a:rPr lang="en-US" altLang="en-US" dirty="0" err="1"/>
              <a:t>iphone</a:t>
            </a:r>
            <a:r>
              <a:rPr lang="en-US" altLang="en-US" dirty="0"/>
              <a:t> Simulator isn’t too bad</a:t>
            </a:r>
            <a:endParaRPr lang="en-AU" altLang="en-US" dirty="0"/>
          </a:p>
        </p:txBody>
      </p:sp>
      <p:sp>
        <p:nvSpPr>
          <p:cNvPr id="54274" name="Title 4">
            <a:extLst>
              <a:ext uri="{FF2B5EF4-FFF2-40B4-BE49-F238E27FC236}">
                <a16:creationId xmlns:a16="http://schemas.microsoft.com/office/drawing/2014/main" id="{96CBF832-A3AE-46B3-9F81-36D4AC603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Installing Flutter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A996B1-4124-490D-A390-4C5296EFA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9" name="Content Placeholder 2">
            <a:extLst>
              <a:ext uri="{FF2B5EF4-FFF2-40B4-BE49-F238E27FC236}">
                <a16:creationId xmlns:a16="http://schemas.microsoft.com/office/drawing/2014/main" id="{5166FD58-4237-462D-8192-50EAF13E5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altLang="en-US" dirty="0"/>
              <a:t>Flutter is programmed in </a:t>
            </a:r>
            <a:r>
              <a:rPr lang="en-AU" altLang="en-US" b="1" dirty="0">
                <a:solidFill>
                  <a:schemeClr val="accent1"/>
                </a:solidFill>
              </a:rPr>
              <a:t>Dart</a:t>
            </a:r>
          </a:p>
          <a:p>
            <a:pPr lvl="1"/>
            <a:r>
              <a:rPr lang="en-AU" altLang="en-US" dirty="0"/>
              <a:t>Developed by Google in 2011</a:t>
            </a:r>
          </a:p>
          <a:p>
            <a:r>
              <a:rPr lang="en-AU" altLang="en-US" dirty="0"/>
              <a:t>Compiles down to the native machine code of target platform</a:t>
            </a:r>
          </a:p>
          <a:p>
            <a:pPr lvl="1"/>
            <a:r>
              <a:rPr lang="en-US" altLang="en-US" dirty="0"/>
              <a:t>E.g. ARM or x64 </a:t>
            </a:r>
          </a:p>
          <a:p>
            <a:pPr lvl="1"/>
            <a:r>
              <a:rPr lang="en-US" altLang="en-US" dirty="0"/>
              <a:t>When targeting Web, compiles down to native JavaScript</a:t>
            </a:r>
          </a:p>
          <a:p>
            <a:pPr lvl="1"/>
            <a:r>
              <a:rPr lang="en-US" altLang="en-US" dirty="0"/>
              <a:t>Uses Just In Time compiling during development for </a:t>
            </a:r>
            <a:r>
              <a:rPr lang="en-US" altLang="en-US" b="1" dirty="0">
                <a:solidFill>
                  <a:schemeClr val="accent1"/>
                </a:solidFill>
              </a:rPr>
              <a:t>Hot Reload</a:t>
            </a:r>
            <a:r>
              <a:rPr lang="en-US" altLang="en-US" dirty="0"/>
              <a:t> and debugging support</a:t>
            </a:r>
          </a:p>
          <a:p>
            <a:pPr lvl="1"/>
            <a:r>
              <a:rPr lang="en-US" altLang="en-US" dirty="0"/>
              <a:t>Uses Ahead of Time compiling for production code for consistent, fast start-up times</a:t>
            </a:r>
          </a:p>
          <a:p>
            <a:r>
              <a:rPr lang="en-AU" altLang="en-US" dirty="0"/>
              <a:t>Designed for </a:t>
            </a:r>
            <a:r>
              <a:rPr lang="en-AU" altLang="en-US" b="1" dirty="0">
                <a:solidFill>
                  <a:schemeClr val="accent1"/>
                </a:solidFill>
              </a:rPr>
              <a:t>Declarative UI</a:t>
            </a:r>
          </a:p>
          <a:p>
            <a:r>
              <a:rPr lang="en-AU" altLang="en-US" dirty="0"/>
              <a:t>Similar syntax to Kotlin and Swift</a:t>
            </a:r>
          </a:p>
          <a:p>
            <a:r>
              <a:rPr lang="en-AU" altLang="en-US" dirty="0"/>
              <a:t>Object-Oriented, </a:t>
            </a:r>
            <a:r>
              <a:rPr lang="en-AU" altLang="en-US" b="1" dirty="0">
                <a:solidFill>
                  <a:schemeClr val="accent1"/>
                </a:solidFill>
              </a:rPr>
              <a:t>Type-safe</a:t>
            </a:r>
          </a:p>
          <a:p>
            <a:r>
              <a:rPr lang="en-AU" altLang="en-US" b="1" dirty="0">
                <a:solidFill>
                  <a:schemeClr val="accent1"/>
                </a:solidFill>
              </a:rPr>
              <a:t>Null Safety </a:t>
            </a:r>
            <a:r>
              <a:rPr lang="en-AU" altLang="en-US" dirty="0"/>
              <a:t>using </a:t>
            </a:r>
            <a:r>
              <a:rPr lang="en-AU" altLang="en-US" dirty="0" err="1"/>
              <a:t>Nullables</a:t>
            </a:r>
            <a:r>
              <a:rPr lang="en-AU" altLang="en-US" dirty="0"/>
              <a:t> (since 2018, </a:t>
            </a:r>
            <a:r>
              <a:rPr lang="en-AU" altLang="en-US" dirty="0">
                <a:hlinkClick r:id="rId2"/>
              </a:rPr>
              <a:t>https://dart.dev/null-safety</a:t>
            </a:r>
            <a:r>
              <a:rPr lang="en-AU" altLang="en-US" dirty="0"/>
              <a:t>)</a:t>
            </a:r>
          </a:p>
          <a:p>
            <a:r>
              <a:rPr lang="en-AU" altLang="en-US" dirty="0"/>
              <a:t>Full support for async/await operations</a:t>
            </a:r>
          </a:p>
        </p:txBody>
      </p:sp>
      <p:sp>
        <p:nvSpPr>
          <p:cNvPr id="55298" name="Title 1">
            <a:extLst>
              <a:ext uri="{FF2B5EF4-FFF2-40B4-BE49-F238E27FC236}">
                <a16:creationId xmlns:a16="http://schemas.microsoft.com/office/drawing/2014/main" id="{1E068BE4-7B38-4B09-B361-793D3D85D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Dart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4FA1F4-D753-4854-A1BC-8A5FA3BD5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Content Placeholder 2">
            <a:extLst>
              <a:ext uri="{FF2B5EF4-FFF2-40B4-BE49-F238E27FC236}">
                <a16:creationId xmlns:a16="http://schemas.microsoft.com/office/drawing/2014/main" id="{002379A1-7DA2-44FE-8FC6-0F4133F5F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/>
              <a:t>See Official Documentation</a:t>
            </a:r>
          </a:p>
          <a:p>
            <a:r>
              <a:rPr lang="en-AU" altLang="en-US"/>
              <a:t>A basic introduction (doesn’t really cover data types)</a:t>
            </a:r>
          </a:p>
          <a:p>
            <a:pPr lvl="1"/>
            <a:r>
              <a:rPr lang="en-AU" altLang="en-US">
                <a:hlinkClick r:id="rId2"/>
              </a:rPr>
              <a:t>https://dart.dev/samples</a:t>
            </a:r>
            <a:r>
              <a:rPr lang="en-AU" altLang="en-US"/>
              <a:t> </a:t>
            </a:r>
          </a:p>
          <a:p>
            <a:pPr lvl="1"/>
            <a:r>
              <a:rPr lang="en-AU" altLang="en-US"/>
              <a:t>We will explore this in the lecture, rather than having slides for this</a:t>
            </a:r>
          </a:p>
          <a:p>
            <a:pPr lvl="2"/>
            <a:r>
              <a:rPr lang="en-AU" altLang="en-US"/>
              <a:t>We will also look at a sample Flutter app in a few slides time</a:t>
            </a:r>
          </a:p>
          <a:p>
            <a:r>
              <a:rPr lang="en-AU" altLang="en-US"/>
              <a:t>A complete language tour (too long to read in one go, an excellent reference though, and covers data types)</a:t>
            </a:r>
          </a:p>
          <a:p>
            <a:pPr lvl="1"/>
            <a:r>
              <a:rPr lang="en-AU" altLang="en-US">
                <a:hlinkClick r:id="rId3"/>
              </a:rPr>
              <a:t>https://dart.dev/guides/language/language-tour</a:t>
            </a:r>
            <a:r>
              <a:rPr lang="en-AU" altLang="en-US"/>
              <a:t> </a:t>
            </a:r>
          </a:p>
          <a:p>
            <a:r>
              <a:rPr lang="en-AU" altLang="en-US"/>
              <a:t>A tour of common library functions (again a good reference)</a:t>
            </a:r>
          </a:p>
          <a:p>
            <a:pPr lvl="1"/>
            <a:r>
              <a:rPr lang="en-AU" altLang="en-US">
                <a:hlinkClick r:id="rId4"/>
              </a:rPr>
              <a:t>https://dart.dev/guides/libraries/library-tour</a:t>
            </a:r>
            <a:r>
              <a:rPr lang="en-AU" altLang="en-US"/>
              <a:t> </a:t>
            </a:r>
          </a:p>
          <a:p>
            <a:r>
              <a:rPr lang="en-AU" altLang="en-US"/>
              <a:t>Sick of Android Studio? Explore the language here</a:t>
            </a:r>
          </a:p>
          <a:p>
            <a:pPr lvl="1"/>
            <a:r>
              <a:rPr lang="en-AU" altLang="en-US">
                <a:hlinkClick r:id="rId5"/>
              </a:rPr>
              <a:t>https://dartpad.dev/</a:t>
            </a:r>
            <a:r>
              <a:rPr lang="en-AU" altLang="en-US"/>
              <a:t> (Choose samples in top right)</a:t>
            </a:r>
          </a:p>
        </p:txBody>
      </p:sp>
      <p:sp>
        <p:nvSpPr>
          <p:cNvPr id="56324" name="Slide Number Placeholder 3">
            <a:extLst>
              <a:ext uri="{FF2B5EF4-FFF2-40B4-BE49-F238E27FC236}">
                <a16:creationId xmlns:a16="http://schemas.microsoft.com/office/drawing/2014/main" id="{98169695-4C02-4DC9-B198-B5D410F8DE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fld id="{6FECA110-AB85-4BB4-B260-177FF5274575}" type="slidenum">
              <a:rPr lang="en-AU" altLang="en-US" smtClean="0"/>
              <a:pPr/>
              <a:t>22</a:t>
            </a:fld>
            <a:endParaRPr lang="en-AU" altLang="en-US"/>
          </a:p>
        </p:txBody>
      </p:sp>
      <p:sp>
        <p:nvSpPr>
          <p:cNvPr id="56322" name="Title 1">
            <a:extLst>
              <a:ext uri="{FF2B5EF4-FFF2-40B4-BE49-F238E27FC236}">
                <a16:creationId xmlns:a16="http://schemas.microsoft.com/office/drawing/2014/main" id="{962CE2AE-A47A-4B6A-BB2F-8238AAD58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Dart 101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48B609F7-0064-42D7-BF38-6533E1752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Dart 101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FF0F43EB-0FCC-46D1-BC56-CFF3E594E9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3" y="2160588"/>
            <a:ext cx="8596312" cy="4437062"/>
          </a:xfrm>
        </p:spPr>
        <p:txBody>
          <a:bodyPr/>
          <a:lstStyle/>
          <a:p>
            <a:pPr marL="457200" lvl="1" indent="0">
              <a:buFont typeface="Wingdings 3" panose="05040102010807070707" pitchFamily="18" charset="2"/>
              <a:buNone/>
            </a:pPr>
            <a:r>
              <a:rPr lang="en-AU" altLang="en-US" sz="4800">
                <a:hlinkClick r:id="rId2"/>
              </a:rPr>
              <a:t>https://dart.dev/samples</a:t>
            </a:r>
            <a:r>
              <a:rPr lang="en-AU" altLang="en-US" sz="4800"/>
              <a:t> </a:t>
            </a:r>
          </a:p>
        </p:txBody>
      </p:sp>
      <p:sp>
        <p:nvSpPr>
          <p:cNvPr id="57348" name="Slide Number Placeholder 3">
            <a:extLst>
              <a:ext uri="{FF2B5EF4-FFF2-40B4-BE49-F238E27FC236}">
                <a16:creationId xmlns:a16="http://schemas.microsoft.com/office/drawing/2014/main" id="{6CEB1955-1004-46CE-957C-C598D5FAB9C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F2DEEE-D177-48FC-AC3B-6F7609585AD0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AU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Content Placeholder 2">
            <a:extLst>
              <a:ext uri="{FF2B5EF4-FFF2-40B4-BE49-F238E27FC236}">
                <a16:creationId xmlns:a16="http://schemas.microsoft.com/office/drawing/2014/main" id="{718BB9B1-93EA-4B10-93AA-B6B35E73E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/>
              <a:t>See Official Documentation</a:t>
            </a:r>
          </a:p>
          <a:p>
            <a:r>
              <a:rPr lang="en-AU" altLang="en-US"/>
              <a:t>The “Cookbook” is great, as it shows lots of samples for common tasks</a:t>
            </a:r>
          </a:p>
          <a:p>
            <a:pPr lvl="1"/>
            <a:r>
              <a:rPr lang="en-AU" altLang="en-US">
                <a:hlinkClick r:id="rId2"/>
              </a:rPr>
              <a:t>https://flutter.dev/docs/cookbook</a:t>
            </a:r>
            <a:r>
              <a:rPr lang="en-AU" altLang="en-US"/>
              <a:t> </a:t>
            </a:r>
          </a:p>
          <a:p>
            <a:r>
              <a:rPr lang="en-AU" altLang="en-US"/>
              <a:t>Widget of the week is awesome</a:t>
            </a:r>
          </a:p>
          <a:p>
            <a:pPr lvl="1"/>
            <a:r>
              <a:rPr lang="en-AU" altLang="en-US">
                <a:hlinkClick r:id="rId3"/>
              </a:rPr>
              <a:t>https://www.youtube.com/playlist?list=PLjxrf2q8roU23XGwz3Km7sQZFTdB996iG</a:t>
            </a:r>
            <a:endParaRPr lang="en-AU" altLang="en-US"/>
          </a:p>
        </p:txBody>
      </p:sp>
      <p:sp>
        <p:nvSpPr>
          <p:cNvPr id="58370" name="Title 1">
            <a:extLst>
              <a:ext uri="{FF2B5EF4-FFF2-40B4-BE49-F238E27FC236}">
                <a16:creationId xmlns:a16="http://schemas.microsoft.com/office/drawing/2014/main" id="{DF354900-6146-4D8F-9CD0-4924ACE29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Flutter 101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740121-646D-42BF-9459-190A580E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Content Placeholder 2">
            <a:extLst>
              <a:ext uri="{FF2B5EF4-FFF2-40B4-BE49-F238E27FC236}">
                <a16:creationId xmlns:a16="http://schemas.microsoft.com/office/drawing/2014/main" id="{6301AC24-2133-406B-BFD9-C176467957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943" y="1664411"/>
            <a:ext cx="6281216" cy="4679239"/>
          </a:xfrm>
        </p:spPr>
        <p:txBody>
          <a:bodyPr>
            <a:normAutofit fontScale="92500" lnSpcReduction="20000"/>
          </a:bodyPr>
          <a:lstStyle/>
          <a:p>
            <a:r>
              <a:rPr lang="en-AU" altLang="en-US" b="1" dirty="0">
                <a:solidFill>
                  <a:schemeClr val="accent1"/>
                </a:solidFill>
              </a:rPr>
              <a:t>Building blocks </a:t>
            </a:r>
            <a:r>
              <a:rPr lang="en-AU" altLang="en-US" dirty="0"/>
              <a:t>of your app</a:t>
            </a:r>
          </a:p>
          <a:p>
            <a:r>
              <a:rPr lang="en-AU" altLang="en-US" dirty="0"/>
              <a:t>Can represent lots of things</a:t>
            </a:r>
          </a:p>
          <a:p>
            <a:pPr lvl="1"/>
            <a:r>
              <a:rPr lang="en-AU" altLang="en-US" dirty="0"/>
              <a:t>“atomic” items like Text, </a:t>
            </a:r>
            <a:r>
              <a:rPr lang="en-AU" altLang="en-US" dirty="0" err="1"/>
              <a:t>TextField</a:t>
            </a:r>
            <a:r>
              <a:rPr lang="en-AU" altLang="en-US" dirty="0"/>
              <a:t>, </a:t>
            </a:r>
            <a:r>
              <a:rPr lang="en-AU" altLang="en-US" dirty="0" err="1"/>
              <a:t>RaisedButton</a:t>
            </a:r>
            <a:r>
              <a:rPr lang="en-AU" altLang="en-US" dirty="0"/>
              <a:t>, Image</a:t>
            </a:r>
          </a:p>
          <a:p>
            <a:pPr lvl="1"/>
            <a:r>
              <a:rPr lang="en-AU" altLang="en-US" dirty="0"/>
              <a:t>“layout” items like Column, Row, </a:t>
            </a:r>
            <a:r>
              <a:rPr lang="en-AU" altLang="en-US" dirty="0" err="1"/>
              <a:t>Center</a:t>
            </a:r>
            <a:r>
              <a:rPr lang="en-AU" altLang="en-US" dirty="0"/>
              <a:t>, Scaffold</a:t>
            </a:r>
          </a:p>
          <a:p>
            <a:pPr lvl="1"/>
            <a:r>
              <a:rPr lang="en-AU" altLang="en-US" dirty="0"/>
              <a:t>“builder” items like </a:t>
            </a:r>
            <a:r>
              <a:rPr lang="en-AU" altLang="en-US" dirty="0" err="1"/>
              <a:t>ListView</a:t>
            </a:r>
            <a:r>
              <a:rPr lang="en-AU" altLang="en-US" dirty="0"/>
              <a:t>, </a:t>
            </a:r>
            <a:r>
              <a:rPr lang="en-AU" altLang="en-US" dirty="0" err="1"/>
              <a:t>FutureBuilder</a:t>
            </a:r>
            <a:endParaRPr lang="en-AU" altLang="en-US" dirty="0"/>
          </a:p>
          <a:p>
            <a:pPr lvl="1"/>
            <a:r>
              <a:rPr lang="en-AU" altLang="en-US" dirty="0"/>
              <a:t>“styles” such as </a:t>
            </a:r>
            <a:r>
              <a:rPr lang="en-AU" altLang="en-US" dirty="0" err="1"/>
              <a:t>TextStyle</a:t>
            </a:r>
            <a:r>
              <a:rPr lang="en-AU" altLang="en-US" dirty="0"/>
              <a:t>, </a:t>
            </a:r>
            <a:r>
              <a:rPr lang="en-AU" altLang="en-US" dirty="0" err="1"/>
              <a:t>InputDecorator</a:t>
            </a:r>
            <a:r>
              <a:rPr lang="en-AU" altLang="en-US" dirty="0"/>
              <a:t> (passed in as parameters)</a:t>
            </a:r>
          </a:p>
          <a:p>
            <a:pPr lvl="1"/>
            <a:r>
              <a:rPr lang="en-AU" altLang="en-US" dirty="0"/>
              <a:t>animations</a:t>
            </a:r>
          </a:p>
          <a:p>
            <a:r>
              <a:rPr lang="en-AU" altLang="en-US" dirty="0">
                <a:hlinkClick r:id="rId2"/>
              </a:rPr>
              <a:t>https://flutter.dev/docs/development/ui/widgets</a:t>
            </a:r>
            <a:endParaRPr lang="en-AU" altLang="en-US" dirty="0"/>
          </a:p>
          <a:p>
            <a:r>
              <a:rPr lang="en-AU" altLang="en-US" dirty="0">
                <a:hlinkClick r:id="rId3"/>
              </a:rPr>
              <a:t>https://flutter.github.io/gallery/#/</a:t>
            </a:r>
            <a:endParaRPr lang="en-AU" altLang="en-US" dirty="0"/>
          </a:p>
          <a:p>
            <a:r>
              <a:rPr lang="en-AU" altLang="en-US" dirty="0"/>
              <a:t>Everything you do in Flutter is about:</a:t>
            </a:r>
          </a:p>
          <a:p>
            <a:pPr lvl="1"/>
            <a:r>
              <a:rPr lang="en-AU" altLang="en-US" dirty="0"/>
              <a:t>working out the right </a:t>
            </a:r>
            <a:r>
              <a:rPr lang="en-AU" altLang="en-US" b="1" dirty="0">
                <a:solidFill>
                  <a:schemeClr val="accent1"/>
                </a:solidFill>
              </a:rPr>
              <a:t>widget</a:t>
            </a:r>
            <a:r>
              <a:rPr lang="en-AU" altLang="en-US" dirty="0"/>
              <a:t> for the job (create your own, or built in?</a:t>
            </a:r>
          </a:p>
          <a:p>
            <a:pPr lvl="1"/>
            <a:r>
              <a:rPr lang="en-AU" altLang="en-US" dirty="0"/>
              <a:t>what </a:t>
            </a:r>
            <a:r>
              <a:rPr lang="en-AU" altLang="en-US" b="1" dirty="0">
                <a:solidFill>
                  <a:schemeClr val="accent1"/>
                </a:solidFill>
              </a:rPr>
              <a:t>parameters</a:t>
            </a:r>
            <a:r>
              <a:rPr lang="en-AU" altLang="en-US" dirty="0"/>
              <a:t> you need to use</a:t>
            </a:r>
          </a:p>
          <a:p>
            <a:pPr lvl="1"/>
            <a:r>
              <a:rPr lang="en-AU" altLang="en-US" dirty="0"/>
              <a:t>how to pass data around and manage </a:t>
            </a:r>
            <a:r>
              <a:rPr lang="en-AU" altLang="en-US" b="1" dirty="0">
                <a:solidFill>
                  <a:schemeClr val="accent1"/>
                </a:solidFill>
              </a:rPr>
              <a:t>state</a:t>
            </a:r>
            <a:r>
              <a:rPr lang="en-AU" altLang="en-US" dirty="0"/>
              <a:t> (hard, covered later and in tutorials)</a:t>
            </a:r>
          </a:p>
        </p:txBody>
      </p:sp>
      <p:sp>
        <p:nvSpPr>
          <p:cNvPr id="59396" name="Slide Number Placeholder 3">
            <a:extLst>
              <a:ext uri="{FF2B5EF4-FFF2-40B4-BE49-F238E27FC236}">
                <a16:creationId xmlns:a16="http://schemas.microsoft.com/office/drawing/2014/main" id="{C26EBD7E-B4D7-4A5C-B818-001EB7A556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9E126255-3E3B-48CF-80B5-6C0D7CEDC31F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59394" name="Title 1">
            <a:extLst>
              <a:ext uri="{FF2B5EF4-FFF2-40B4-BE49-F238E27FC236}">
                <a16:creationId xmlns:a16="http://schemas.microsoft.com/office/drawing/2014/main" id="{4745236B-44AA-4E28-8D04-FD418587A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Widgets</a:t>
            </a:r>
          </a:p>
        </p:txBody>
      </p:sp>
      <p:pic>
        <p:nvPicPr>
          <p:cNvPr id="7" name="Picture 2" descr="Create beautiful forms with Flutter - FlutterPub - Medium">
            <a:extLst>
              <a:ext uri="{FF2B5EF4-FFF2-40B4-BE49-F238E27FC236}">
                <a16:creationId xmlns:a16="http://schemas.microsoft.com/office/drawing/2014/main" id="{8D3AC9EE-CC29-4F19-8306-287EC288F27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159" y="1663700"/>
            <a:ext cx="2807970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0AF155-7D4F-45CB-864A-9E9C11AD9C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Modern approach to building UIs</a:t>
            </a:r>
          </a:p>
          <a:p>
            <a:pPr lvl="1"/>
            <a:r>
              <a:rPr lang="en-AU" dirty="0"/>
              <a:t>As opposed to </a:t>
            </a:r>
            <a:r>
              <a:rPr lang="en-AU" b="1" dirty="0">
                <a:solidFill>
                  <a:schemeClr val="accent1"/>
                </a:solidFill>
              </a:rPr>
              <a:t>imperative</a:t>
            </a:r>
            <a:r>
              <a:rPr lang="en-AU" dirty="0"/>
              <a:t> programming</a:t>
            </a:r>
          </a:p>
          <a:p>
            <a:pPr lvl="1"/>
            <a:r>
              <a:rPr lang="en-AU" dirty="0"/>
              <a:t>Used by frameworks like </a:t>
            </a:r>
            <a:r>
              <a:rPr lang="en-AU" b="1" dirty="0">
                <a:solidFill>
                  <a:schemeClr val="accent1"/>
                </a:solidFill>
              </a:rPr>
              <a:t>React</a:t>
            </a:r>
            <a:r>
              <a:rPr lang="en-AU" dirty="0"/>
              <a:t>, </a:t>
            </a:r>
            <a:r>
              <a:rPr lang="en-AU" b="1" dirty="0" err="1">
                <a:solidFill>
                  <a:schemeClr val="accent1"/>
                </a:solidFill>
              </a:rPr>
              <a:t>SwiftUI</a:t>
            </a:r>
            <a:r>
              <a:rPr lang="en-AU" dirty="0"/>
              <a:t> and even</a:t>
            </a:r>
            <a:r>
              <a:rPr lang="en-AU" b="1" dirty="0">
                <a:solidFill>
                  <a:schemeClr val="accent1"/>
                </a:solidFill>
              </a:rPr>
              <a:t> HTML</a:t>
            </a:r>
          </a:p>
          <a:p>
            <a:r>
              <a:rPr lang="en-AU" dirty="0"/>
              <a:t>Tell your program </a:t>
            </a:r>
            <a:r>
              <a:rPr lang="en-AU" b="1" dirty="0">
                <a:solidFill>
                  <a:schemeClr val="accent1"/>
                </a:solidFill>
              </a:rPr>
              <a:t>what</a:t>
            </a:r>
            <a:r>
              <a:rPr lang="en-AU" dirty="0"/>
              <a:t> the result should be, not necessarily </a:t>
            </a:r>
            <a:r>
              <a:rPr lang="en-AU" b="1" dirty="0">
                <a:solidFill>
                  <a:schemeClr val="accent1"/>
                </a:solidFill>
              </a:rPr>
              <a:t>how</a:t>
            </a:r>
            <a:r>
              <a:rPr lang="en-AU" dirty="0"/>
              <a:t> to achieve it</a:t>
            </a:r>
          </a:p>
          <a:p>
            <a:pPr lvl="1"/>
            <a:r>
              <a:rPr lang="en-AU" dirty="0"/>
              <a:t>i.e. in Flutter we specify a Widget Tree, and the engine handles the rest (e.g. when to build/rebuild, transitions between screens etc)</a:t>
            </a:r>
          </a:p>
          <a:p>
            <a:endParaRPr lang="en-AU" dirty="0"/>
          </a:p>
          <a:p>
            <a:r>
              <a:rPr lang="en-AU" dirty="0"/>
              <a:t>Often combined with the concept of </a:t>
            </a:r>
            <a:r>
              <a:rPr lang="en-AU" b="1" dirty="0">
                <a:solidFill>
                  <a:schemeClr val="accent1"/>
                </a:solidFill>
              </a:rPr>
              <a:t>State Management</a:t>
            </a:r>
          </a:p>
          <a:p>
            <a:pPr lvl="1"/>
            <a:r>
              <a:rPr lang="en-AU" dirty="0"/>
              <a:t>i.e. where to store values that change over time</a:t>
            </a:r>
          </a:p>
          <a:p>
            <a:pPr lvl="1"/>
            <a:r>
              <a:rPr lang="en-AU" dirty="0"/>
              <a:t>Getting this wrong/right can have a big impact on performance</a:t>
            </a:r>
          </a:p>
          <a:p>
            <a:pPr lvl="1"/>
            <a:r>
              <a:rPr lang="en-AU" dirty="0"/>
              <a:t>Thinking about state management will likely be a massive shift in how you think about programming 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8C424-7F93-4EC2-BC5A-C2235604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5FBEF-8636-4DEB-85A9-69FD602D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Declarative UI – A Change in Thinking</a:t>
            </a:r>
          </a:p>
        </p:txBody>
      </p:sp>
    </p:spTree>
    <p:extLst>
      <p:ext uri="{BB962C8B-B14F-4D97-AF65-F5344CB8AC3E}">
        <p14:creationId xmlns:p14="http://schemas.microsoft.com/office/powerpoint/2010/main" val="3957659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E0AF155-7D4F-45CB-864A-9E9C11AD9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7" y="1664412"/>
            <a:ext cx="10148455" cy="617150"/>
          </a:xfrm>
        </p:spPr>
        <p:txBody>
          <a:bodyPr/>
          <a:lstStyle/>
          <a:p>
            <a:r>
              <a:rPr lang="en-AU" dirty="0"/>
              <a:t>Example: HTML vs JavaScript DOM Manipulation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D8C424-7F93-4EC2-BC5A-C22356042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B55FBEF-8636-4DEB-85A9-69FD602D6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Declarative UI – A Change in Thinking</a:t>
            </a:r>
          </a:p>
        </p:txBody>
      </p:sp>
      <p:pic>
        <p:nvPicPr>
          <p:cNvPr id="5" name="Graphic 4" descr="Badge Question Mark with solid fill">
            <a:hlinkClick r:id="rId2"/>
            <a:extLst>
              <a:ext uri="{FF2B5EF4-FFF2-40B4-BE49-F238E27FC236}">
                <a16:creationId xmlns:a16="http://schemas.microsoft.com/office/drawing/2014/main" id="{F3B4EA4E-539A-4B82-911F-45ADD93A1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788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87475C-15A1-4C71-BD20-D06B38D6CEF4}"/>
              </a:ext>
            </a:extLst>
          </p:cNvPr>
          <p:cNvSpPr txBox="1"/>
          <p:nvPr/>
        </p:nvSpPr>
        <p:spPr>
          <a:xfrm>
            <a:off x="0" y="6556232"/>
            <a:ext cx="664937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100" dirty="0">
                <a:hlinkClick r:id="rId4"/>
              </a:rPr>
              <a:t>http://courses.csail.mit.edu/6.831/archive/2006/lectures/L9.pdf</a:t>
            </a:r>
            <a:r>
              <a:rPr lang="en-AU" sz="1100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57744-3CC3-4020-BE1F-C43AE6E82B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850" y="2261255"/>
            <a:ext cx="7698388" cy="423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6948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>
            <a:extLst>
              <a:ext uri="{FF2B5EF4-FFF2-40B4-BE49-F238E27FC236}">
                <a16:creationId xmlns:a16="http://schemas.microsoft.com/office/drawing/2014/main" id="{7980B972-D376-467D-A511-F93C8E172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719199"/>
          </a:xfrm>
        </p:spPr>
        <p:txBody>
          <a:bodyPr/>
          <a:lstStyle/>
          <a:p>
            <a:r>
              <a:rPr lang="en-AU" altLang="en-US" dirty="0"/>
              <a:t>The Sample Flutter App</a:t>
            </a:r>
          </a:p>
        </p:txBody>
      </p:sp>
      <p:sp>
        <p:nvSpPr>
          <p:cNvPr id="60419" name="Slide Number Placeholder 3">
            <a:extLst>
              <a:ext uri="{FF2B5EF4-FFF2-40B4-BE49-F238E27FC236}">
                <a16:creationId xmlns:a16="http://schemas.microsoft.com/office/drawing/2014/main" id="{7FEAFFDA-460D-4BBC-89B0-8BA24003A76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7243F191-4EC3-43A0-A01D-61001D82E988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60420" name="Rectangle 1">
            <a:extLst>
              <a:ext uri="{FF2B5EF4-FFF2-40B4-BE49-F238E27FC236}">
                <a16:creationId xmlns:a16="http://schemas.microsoft.com/office/drawing/2014/main" id="{F8309112-D47E-4786-942E-87FE72D70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1037501"/>
            <a:ext cx="7276351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package:flutter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material.dart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runApp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MyApp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const </a:t>
            </a:r>
            <a:r>
              <a:rPr lang="en-AU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MyApp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({Key? key}) : super(key: key);</a:t>
            </a:r>
            <a:b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MaterialApp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title: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'Flutter Demo'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theme: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ThemeData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primarySwatch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</a:t>
            </a:r>
            <a:r>
              <a:rPr lang="en-US" altLang="en-US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blue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home: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(title: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'Flutter Demo Home Page'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400" dirty="0">
              <a:solidFill>
                <a:schemeClr val="tx1"/>
              </a:solidFill>
            </a:endParaRPr>
          </a:p>
        </p:txBody>
      </p:sp>
      <p:pic>
        <p:nvPicPr>
          <p:cNvPr id="60421" name="Picture 46">
            <a:extLst>
              <a:ext uri="{FF2B5EF4-FFF2-40B4-BE49-F238E27FC236}">
                <a16:creationId xmlns:a16="http://schemas.microsoft.com/office/drawing/2014/main" id="{CF831623-E69E-4B83-B2C1-939D65A73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289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>
            <a:extLst>
              <a:ext uri="{FF2B5EF4-FFF2-40B4-BE49-F238E27FC236}">
                <a16:creationId xmlns:a16="http://schemas.microsoft.com/office/drawing/2014/main" id="{7846909C-134B-4FFD-A5F2-9A99F2E108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709612"/>
          </a:xfrm>
        </p:spPr>
        <p:txBody>
          <a:bodyPr/>
          <a:lstStyle/>
          <a:p>
            <a:r>
              <a:rPr lang="en-AU" altLang="en-US" dirty="0"/>
              <a:t>The Sample Flutter App</a:t>
            </a:r>
          </a:p>
        </p:txBody>
      </p:sp>
      <p:sp>
        <p:nvSpPr>
          <p:cNvPr id="61443" name="Slide Number Placeholder 3">
            <a:extLst>
              <a:ext uri="{FF2B5EF4-FFF2-40B4-BE49-F238E27FC236}">
                <a16:creationId xmlns:a16="http://schemas.microsoft.com/office/drawing/2014/main" id="{F52930D5-A246-4F83-91B6-672D0A11B2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5F3CDF30-0A57-4CE2-A72A-59A09DF62428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61444" name="Rectangle 1">
            <a:extLst>
              <a:ext uri="{FF2B5EF4-FFF2-40B4-BE49-F238E27FC236}">
                <a16:creationId xmlns:a16="http://schemas.microsoft.com/office/drawing/2014/main" id="{7B127F7A-71C7-430F-A782-41B08DCC4A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1037501"/>
            <a:ext cx="7276351" cy="563231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import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package:flutter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/</a:t>
            </a:r>
            <a:r>
              <a:rPr lang="en-US" altLang="en-US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material.dart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main()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runApp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MyApp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StatelessWidget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const </a:t>
            </a:r>
            <a:r>
              <a:rPr lang="en-AU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MyApp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({Key? key}) : super(key: key);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MaterialApp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title: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'Flutter Demo'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theme: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ThemeData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primarySwatch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Colors.</a:t>
            </a:r>
            <a:r>
              <a:rPr lang="en-US" altLang="en-US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blue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home: 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(title: </a:t>
            </a:r>
            <a:r>
              <a:rPr lang="en-US" altLang="en-US" b="1" dirty="0">
                <a:solidFill>
                  <a:srgbClr val="008000"/>
                </a:solidFill>
                <a:latin typeface="Consolas" panose="020B0609020204030204" pitchFamily="49" charset="0"/>
              </a:rPr>
              <a:t>'Flutter Demo Home Page'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4400" dirty="0">
              <a:solidFill>
                <a:schemeClr val="tx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9D366C-6685-4D27-B7BD-595A93685BE6}"/>
              </a:ext>
            </a:extLst>
          </p:cNvPr>
          <p:cNvGrpSpPr>
            <a:grpSpLocks/>
          </p:cNvGrpSpPr>
          <p:nvPr/>
        </p:nvGrpSpPr>
        <p:grpSpPr bwMode="auto">
          <a:xfrm>
            <a:off x="2547257" y="1061917"/>
            <a:ext cx="9452655" cy="995483"/>
            <a:chOff x="2546815" y="1322610"/>
            <a:chExt cx="9452699" cy="995918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2835548-9CDD-4A05-9CD3-5E0D442B31BA}"/>
                </a:ext>
              </a:extLst>
            </p:cNvPr>
            <p:cNvSpPr/>
            <p:nvPr/>
          </p:nvSpPr>
          <p:spPr>
            <a:xfrm>
              <a:off x="6095575" y="1322610"/>
              <a:ext cx="5903939" cy="84174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Main entry point to app. Magic </a:t>
              </a: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runApp</a:t>
              </a: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() </a:t>
              </a:r>
              <a:r>
                <a:rPr lang="en-AU" dirty="0"/>
                <a:t>function takes a Widget as a parameter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77719F84-9201-4843-B8B3-DAE730AEE97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546815" y="1743481"/>
              <a:ext cx="3548760" cy="57504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D189566-A0DA-4B43-B31B-D484377DE13E}"/>
              </a:ext>
            </a:extLst>
          </p:cNvPr>
          <p:cNvGrpSpPr>
            <a:grpSpLocks/>
          </p:cNvGrpSpPr>
          <p:nvPr/>
        </p:nvGrpSpPr>
        <p:grpSpPr bwMode="auto">
          <a:xfrm>
            <a:off x="1779814" y="1816163"/>
            <a:ext cx="10220098" cy="998190"/>
            <a:chOff x="1812707" y="1786464"/>
            <a:chExt cx="10220145" cy="99778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B121652-4774-4E3F-BAEC-BFE825F5F83F}"/>
                </a:ext>
              </a:extLst>
            </p:cNvPr>
            <p:cNvSpPr/>
            <p:nvPr/>
          </p:nvSpPr>
          <p:spPr>
            <a:xfrm>
              <a:off x="6128913" y="1786464"/>
              <a:ext cx="5903939" cy="5506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Defining a new custom Widget called </a:t>
              </a: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MyApp</a:t>
              </a:r>
              <a:endParaRPr lang="en-AU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08195B6-DF3B-4364-9F28-368175CF7BB7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1812707" y="2061783"/>
              <a:ext cx="4316206" cy="722467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BF3A128-EE86-48F2-B93D-BD601AABA141}"/>
              </a:ext>
            </a:extLst>
          </p:cNvPr>
          <p:cNvGrpSpPr>
            <a:grpSpLocks/>
          </p:cNvGrpSpPr>
          <p:nvPr/>
        </p:nvGrpSpPr>
        <p:grpSpPr bwMode="auto">
          <a:xfrm>
            <a:off x="2204357" y="2468285"/>
            <a:ext cx="9795555" cy="1410206"/>
            <a:chOff x="2203596" y="2729584"/>
            <a:chExt cx="9795917" cy="141142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BDA26BC-DFE4-4F9B-A6E7-8BABDE864327}"/>
                </a:ext>
              </a:extLst>
            </p:cNvPr>
            <p:cNvSpPr/>
            <p:nvPr/>
          </p:nvSpPr>
          <p:spPr>
            <a:xfrm>
              <a:off x="6095383" y="2729584"/>
              <a:ext cx="5904130" cy="8421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All widgets have a </a:t>
              </a: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build() </a:t>
              </a:r>
              <a:r>
                <a:rPr lang="en-AU" dirty="0"/>
                <a:t>function, returning what it looks like.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6A08E5-FE74-430D-8506-0F1F2FE3D5CE}"/>
                </a:ext>
              </a:extLst>
            </p:cNvPr>
            <p:cNvCxnSpPr>
              <a:cxnSpLocks/>
              <a:stCxn id="14" idx="1"/>
            </p:cNvCxnSpPr>
            <p:nvPr/>
          </p:nvCxnSpPr>
          <p:spPr>
            <a:xfrm flipH="1">
              <a:off x="2203596" y="3150634"/>
              <a:ext cx="3891787" cy="99037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7300CE-ECB4-49C7-A672-51A5C1AE66B2}"/>
              </a:ext>
            </a:extLst>
          </p:cNvPr>
          <p:cNvGrpSpPr>
            <a:grpSpLocks/>
          </p:cNvGrpSpPr>
          <p:nvPr/>
        </p:nvGrpSpPr>
        <p:grpSpPr bwMode="auto">
          <a:xfrm>
            <a:off x="3233057" y="3318276"/>
            <a:ext cx="8766855" cy="927631"/>
            <a:chOff x="3232384" y="3448709"/>
            <a:chExt cx="8768272" cy="926336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5B89277-FF70-46A3-96E5-2DAF616C1313}"/>
                </a:ext>
              </a:extLst>
            </p:cNvPr>
            <p:cNvSpPr/>
            <p:nvPr/>
          </p:nvSpPr>
          <p:spPr>
            <a:xfrm>
              <a:off x="6095789" y="3448709"/>
              <a:ext cx="5904867" cy="8417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MaterialApp</a:t>
              </a:r>
              <a:r>
                <a:rPr lang="en-AU" dirty="0"/>
                <a:t> is a built-in widget to give us Android styling.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3C53AB4-649A-4F04-92B9-C44F99653916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3232384" y="3869602"/>
              <a:ext cx="2863405" cy="50544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7EA49A8-F1F9-4B40-8DA1-F6C40C4F9CA5}"/>
              </a:ext>
            </a:extLst>
          </p:cNvPr>
          <p:cNvGrpSpPr>
            <a:grpSpLocks/>
          </p:cNvGrpSpPr>
          <p:nvPr/>
        </p:nvGrpSpPr>
        <p:grpSpPr bwMode="auto">
          <a:xfrm>
            <a:off x="1779814" y="4523015"/>
            <a:ext cx="10220098" cy="1391438"/>
            <a:chOff x="1779944" y="4650319"/>
            <a:chExt cx="10220712" cy="139170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743E2D6-CEEE-45B8-BE51-82D538721336}"/>
                </a:ext>
              </a:extLst>
            </p:cNvPr>
            <p:cNvSpPr/>
            <p:nvPr/>
          </p:nvSpPr>
          <p:spPr>
            <a:xfrm>
              <a:off x="6096388" y="5356093"/>
              <a:ext cx="5904268" cy="68593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AU" dirty="0"/>
                <a:t>, </a:t>
              </a: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theme</a:t>
              </a:r>
              <a:r>
                <a:rPr lang="en-AU" dirty="0"/>
                <a:t>, and </a:t>
              </a: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home</a:t>
              </a:r>
              <a:r>
                <a:rPr lang="en-AU" dirty="0"/>
                <a:t> are </a:t>
              </a:r>
              <a:r>
                <a:rPr lang="en-AU" i="1" dirty="0"/>
                <a:t>parameters </a:t>
              </a:r>
              <a:r>
                <a:rPr lang="en-AU" dirty="0"/>
                <a:t>to the </a:t>
              </a: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MaterialApp</a:t>
              </a:r>
              <a:r>
                <a:rPr lang="en-AU" dirty="0"/>
                <a:t> widget (there are more)</a:t>
              </a: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3E45288-8A42-44A1-BD84-51E261BA11AC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1959115" y="4650319"/>
              <a:ext cx="4137273" cy="104874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A92DC4D-0318-4213-BBBC-4CA41F4B9804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 flipV="1">
              <a:off x="1959115" y="4976954"/>
              <a:ext cx="4137273" cy="722105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E3D6E7-510C-4889-B01A-592D04A8D365}"/>
                </a:ext>
              </a:extLst>
            </p:cNvPr>
            <p:cNvCxnSpPr>
              <a:cxnSpLocks/>
              <a:stCxn id="28" idx="1"/>
            </p:cNvCxnSpPr>
            <p:nvPr/>
          </p:nvCxnSpPr>
          <p:spPr>
            <a:xfrm flipH="1">
              <a:off x="1779944" y="5699059"/>
              <a:ext cx="4316444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180161D-EB10-4372-87F4-50B70F0FC3C8}"/>
              </a:ext>
            </a:extLst>
          </p:cNvPr>
          <p:cNvGrpSpPr>
            <a:grpSpLocks/>
          </p:cNvGrpSpPr>
          <p:nvPr/>
        </p:nvGrpSpPr>
        <p:grpSpPr bwMode="auto">
          <a:xfrm>
            <a:off x="3004458" y="4424802"/>
            <a:ext cx="8995456" cy="2254305"/>
            <a:chOff x="3111454" y="4740379"/>
            <a:chExt cx="8889202" cy="2066825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6ABC4B2-4076-4D73-A93F-33D68917C959}"/>
                </a:ext>
              </a:extLst>
            </p:cNvPr>
            <p:cNvSpPr/>
            <p:nvPr/>
          </p:nvSpPr>
          <p:spPr>
            <a:xfrm>
              <a:off x="6096260" y="6121682"/>
              <a:ext cx="5904396" cy="68552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MyHomePage</a:t>
              </a:r>
              <a:r>
                <a:rPr lang="en-AU" dirty="0"/>
                <a:t> is a custom widget, next slide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EC7CADF6-C09C-447B-A755-6EB09DEA7FB2}"/>
                </a:ext>
              </a:extLst>
            </p:cNvPr>
            <p:cNvCxnSpPr>
              <a:cxnSpLocks/>
              <a:stCxn id="19" idx="1"/>
            </p:cNvCxnSpPr>
            <p:nvPr/>
          </p:nvCxnSpPr>
          <p:spPr>
            <a:xfrm flipH="1" flipV="1">
              <a:off x="3111454" y="4740379"/>
              <a:ext cx="2984806" cy="17240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Picture 2" descr="Image result for silicon valley">
            <a:extLst>
              <a:ext uri="{FF2B5EF4-FFF2-40B4-BE49-F238E27FC236}">
                <a16:creationId xmlns:a16="http://schemas.microsoft.com/office/drawing/2014/main" id="{BAB1A379-0B64-43CC-80E6-66A0284A58F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97" y="1663700"/>
            <a:ext cx="8841619" cy="464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itle 29">
            <a:extLst>
              <a:ext uri="{FF2B5EF4-FFF2-40B4-BE49-F238E27FC236}">
                <a16:creationId xmlns:a16="http://schemas.microsoft.com/office/drawing/2014/main" id="{40F4DADF-935E-4B6E-85AE-D91226AE5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970450"/>
          </a:xfrm>
        </p:spPr>
        <p:txBody>
          <a:bodyPr/>
          <a:lstStyle/>
          <a:p>
            <a:r>
              <a:rPr lang="en-AU" altLang="en-US" dirty="0"/>
              <a:t>Landscape of Mobile Technologies</a:t>
            </a:r>
            <a:endParaRPr lang="en-AU" dirty="0"/>
          </a:p>
        </p:txBody>
      </p:sp>
      <p:grpSp>
        <p:nvGrpSpPr>
          <p:cNvPr id="5" name="Group 162"/>
          <p:cNvGrpSpPr>
            <a:grpSpLocks/>
          </p:cNvGrpSpPr>
          <p:nvPr/>
        </p:nvGrpSpPr>
        <p:grpSpPr bwMode="auto">
          <a:xfrm>
            <a:off x="4239842" y="1989411"/>
            <a:ext cx="4388508" cy="1196975"/>
            <a:chOff x="3629027" y="2193925"/>
            <a:chExt cx="4388688" cy="1196975"/>
          </a:xfrm>
        </p:grpSpPr>
        <p:sp>
          <p:nvSpPr>
            <p:cNvPr id="103517" name="TextBox 6"/>
            <p:cNvSpPr txBox="1">
              <a:spLocks noChangeArrowheads="1"/>
            </p:cNvSpPr>
            <p:nvPr/>
          </p:nvSpPr>
          <p:spPr bwMode="auto">
            <a:xfrm>
              <a:off x="7019900" y="2193925"/>
              <a:ext cx="997815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iOS (Swift)</a:t>
              </a:r>
            </a:p>
          </p:txBody>
        </p:sp>
        <p:cxnSp>
          <p:nvCxnSpPr>
            <p:cNvPr id="103518" name="Straight Arrow Connector 20"/>
            <p:cNvCxnSpPr>
              <a:cxnSpLocks noChangeShapeType="1"/>
              <a:stCxn id="103517" idx="1"/>
            </p:cNvCxnSpPr>
            <p:nvPr/>
          </p:nvCxnSpPr>
          <p:spPr bwMode="auto">
            <a:xfrm flipH="1">
              <a:off x="3629027" y="2347814"/>
              <a:ext cx="3390873" cy="104308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7" name="Group 164"/>
          <p:cNvGrpSpPr>
            <a:grpSpLocks/>
          </p:cNvGrpSpPr>
          <p:nvPr/>
        </p:nvGrpSpPr>
        <p:grpSpPr bwMode="auto">
          <a:xfrm>
            <a:off x="5354269" y="2726011"/>
            <a:ext cx="3959691" cy="593725"/>
            <a:chOff x="4743454" y="2930525"/>
            <a:chExt cx="3959815" cy="593725"/>
          </a:xfrm>
        </p:grpSpPr>
        <p:sp>
          <p:nvSpPr>
            <p:cNvPr id="103513" name="TextBox 4"/>
            <p:cNvSpPr txBox="1">
              <a:spLocks noChangeArrowheads="1"/>
            </p:cNvSpPr>
            <p:nvPr/>
          </p:nvSpPr>
          <p:spPr bwMode="auto">
            <a:xfrm>
              <a:off x="6929394" y="2930525"/>
              <a:ext cx="1773875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Android (Java/Kotlin)</a:t>
              </a:r>
            </a:p>
          </p:txBody>
        </p:sp>
        <p:cxnSp>
          <p:nvCxnSpPr>
            <p:cNvPr id="103514" name="Straight Arrow Connector 22"/>
            <p:cNvCxnSpPr>
              <a:cxnSpLocks noChangeShapeType="1"/>
              <a:stCxn id="103513" idx="1"/>
            </p:cNvCxnSpPr>
            <p:nvPr/>
          </p:nvCxnSpPr>
          <p:spPr bwMode="auto">
            <a:xfrm flipH="1">
              <a:off x="4743454" y="3084414"/>
              <a:ext cx="2185940" cy="43983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3" name="Group 135"/>
          <p:cNvGrpSpPr>
            <a:grpSpLocks/>
          </p:cNvGrpSpPr>
          <p:nvPr/>
        </p:nvGrpSpPr>
        <p:grpSpPr bwMode="auto">
          <a:xfrm>
            <a:off x="1514104" y="1719537"/>
            <a:ext cx="3249612" cy="317306"/>
            <a:chOff x="903512" y="1924051"/>
            <a:chExt cx="3249388" cy="317107"/>
          </a:xfrm>
        </p:grpSpPr>
        <p:sp>
          <p:nvSpPr>
            <p:cNvPr id="103501" name="TextBox 47"/>
            <p:cNvSpPr txBox="1">
              <a:spLocks noChangeArrowheads="1"/>
            </p:cNvSpPr>
            <p:nvPr/>
          </p:nvSpPr>
          <p:spPr bwMode="auto">
            <a:xfrm>
              <a:off x="903512" y="1933574"/>
              <a:ext cx="1114652" cy="307584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 err="1">
                  <a:latin typeface="Helvetica Neue Light"/>
                  <a:ea typeface="MS PGothic" panose="020B0600070205080204" pitchFamily="34" charset="-128"/>
                </a:rPr>
                <a:t>ReactNative</a:t>
              </a:r>
              <a:endParaRPr lang="en-AU" altLang="en-US" sz="1400" dirty="0">
                <a:latin typeface="Helvetica Neue Light"/>
                <a:ea typeface="MS PGothic" panose="020B0600070205080204" pitchFamily="34" charset="-128"/>
              </a:endParaRPr>
            </a:p>
          </p:txBody>
        </p:sp>
        <p:cxnSp>
          <p:nvCxnSpPr>
            <p:cNvPr id="103502" name="Straight Arrow Connector 64"/>
            <p:cNvCxnSpPr>
              <a:cxnSpLocks noChangeShapeType="1"/>
              <a:stCxn id="103501" idx="3"/>
            </p:cNvCxnSpPr>
            <p:nvPr/>
          </p:nvCxnSpPr>
          <p:spPr bwMode="auto">
            <a:xfrm flipV="1">
              <a:off x="2018164" y="1924051"/>
              <a:ext cx="2134736" cy="163316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21" name="Group 143"/>
          <p:cNvGrpSpPr>
            <a:grpSpLocks/>
          </p:cNvGrpSpPr>
          <p:nvPr/>
        </p:nvGrpSpPr>
        <p:grpSpPr bwMode="auto">
          <a:xfrm>
            <a:off x="972766" y="4675460"/>
            <a:ext cx="3390900" cy="1073150"/>
            <a:chOff x="362223" y="4879975"/>
            <a:chExt cx="3390627" cy="1073150"/>
          </a:xfrm>
        </p:grpSpPr>
        <p:sp>
          <p:nvSpPr>
            <p:cNvPr id="103485" name="TextBox 51"/>
            <p:cNvSpPr txBox="1">
              <a:spLocks noChangeArrowheads="1"/>
            </p:cNvSpPr>
            <p:nvPr/>
          </p:nvSpPr>
          <p:spPr bwMode="auto">
            <a:xfrm>
              <a:off x="362223" y="4879975"/>
              <a:ext cx="1345389" cy="30777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 dirty="0">
                  <a:latin typeface="Helvetica Neue Light"/>
                  <a:ea typeface="MS PGothic" panose="020B0600070205080204" pitchFamily="34" charset="-128"/>
                </a:rPr>
                <a:t>Cordova / Ionic</a:t>
              </a:r>
            </a:p>
          </p:txBody>
        </p:sp>
        <p:cxnSp>
          <p:nvCxnSpPr>
            <p:cNvPr id="103486" name="Straight Arrow Connector 72"/>
            <p:cNvCxnSpPr>
              <a:cxnSpLocks noChangeShapeType="1"/>
              <a:stCxn id="103485" idx="3"/>
            </p:cNvCxnSpPr>
            <p:nvPr/>
          </p:nvCxnSpPr>
          <p:spPr bwMode="auto">
            <a:xfrm>
              <a:off x="1707612" y="5033864"/>
              <a:ext cx="2045238" cy="91926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9" name="TextBox 99"/>
          <p:cNvSpPr txBox="1">
            <a:spLocks noChangeArrowheads="1"/>
          </p:cNvSpPr>
          <p:nvPr/>
        </p:nvSpPr>
        <p:spPr bwMode="auto">
          <a:xfrm>
            <a:off x="4465267" y="6297886"/>
            <a:ext cx="1808572" cy="30777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dirty="0">
                <a:latin typeface="Helvetica Neue Light"/>
                <a:ea typeface="MS PGothic" panose="020B0600070205080204" pitchFamily="34" charset="-128"/>
              </a:rPr>
              <a:t>HTML5 (Mobile Web)</a:t>
            </a:r>
          </a:p>
        </p:txBody>
      </p:sp>
      <p:cxnSp>
        <p:nvCxnSpPr>
          <p:cNvPr id="100" name="Straight Arrow Connector 108"/>
          <p:cNvCxnSpPr>
            <a:cxnSpLocks noChangeShapeType="1"/>
            <a:stCxn id="99" idx="0"/>
          </p:cNvCxnSpPr>
          <p:nvPr/>
        </p:nvCxnSpPr>
        <p:spPr bwMode="auto">
          <a:xfrm flipH="1" flipV="1">
            <a:off x="4227150" y="3502300"/>
            <a:ext cx="1142403" cy="2795586"/>
          </a:xfrm>
          <a:prstGeom prst="straightConnector1">
            <a:avLst/>
          </a:prstGeom>
          <a:ln w="19050"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0332" name="Group 10331"/>
          <p:cNvGrpSpPr>
            <a:grpSpLocks/>
          </p:cNvGrpSpPr>
          <p:nvPr/>
        </p:nvGrpSpPr>
        <p:grpSpPr bwMode="auto">
          <a:xfrm>
            <a:off x="6554417" y="3937275"/>
            <a:ext cx="2105933" cy="2457443"/>
            <a:chOff x="5944380" y="4141585"/>
            <a:chExt cx="2105375" cy="2457399"/>
          </a:xfrm>
        </p:grpSpPr>
        <p:sp>
          <p:nvSpPr>
            <p:cNvPr id="103463" name="TextBox 97"/>
            <p:cNvSpPr txBox="1">
              <a:spLocks noChangeArrowheads="1"/>
            </p:cNvSpPr>
            <p:nvPr/>
          </p:nvSpPr>
          <p:spPr bwMode="auto">
            <a:xfrm>
              <a:off x="7232248" y="6291213"/>
              <a:ext cx="817507" cy="30777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2800">
                  <a:solidFill>
                    <a:schemeClr val="tx1"/>
                  </a:solidFill>
                  <a:latin typeface="Helvetica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600">
                  <a:solidFill>
                    <a:schemeClr val="tx1"/>
                  </a:solidFill>
                  <a:latin typeface="Helvetica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200">
                  <a:solidFill>
                    <a:schemeClr val="tx1"/>
                  </a:solidFill>
                  <a:latin typeface="Helvetica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Helvetica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700">
                  <a:solidFill>
                    <a:schemeClr val="tx1"/>
                  </a:solidFill>
                  <a:latin typeface="Helvetica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AU" altLang="en-US" sz="1400">
                  <a:latin typeface="Helvetica Neue Light"/>
                  <a:ea typeface="MS PGothic" panose="020B0600070205080204" pitchFamily="34" charset="-128"/>
                </a:rPr>
                <a:t>Xamarin</a:t>
              </a:r>
            </a:p>
          </p:txBody>
        </p:sp>
        <p:cxnSp>
          <p:nvCxnSpPr>
            <p:cNvPr id="103464" name="Straight Arrow Connector 107"/>
            <p:cNvCxnSpPr>
              <a:cxnSpLocks noChangeShapeType="1"/>
              <a:stCxn id="103463" idx="0"/>
            </p:cNvCxnSpPr>
            <p:nvPr/>
          </p:nvCxnSpPr>
          <p:spPr bwMode="auto">
            <a:xfrm flipH="1" flipV="1">
              <a:off x="5944380" y="4141585"/>
              <a:ext cx="1696621" cy="214962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8" name="TextBox 51"/>
          <p:cNvSpPr txBox="1">
            <a:spLocks noChangeArrowheads="1"/>
          </p:cNvSpPr>
          <p:nvPr/>
        </p:nvSpPr>
        <p:spPr bwMode="auto">
          <a:xfrm>
            <a:off x="1227311" y="5058147"/>
            <a:ext cx="691215" cy="307777"/>
          </a:xfrm>
          <a:prstGeom prst="rect">
            <a:avLst/>
          </a:prstGeom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800">
                <a:solidFill>
                  <a:schemeClr val="tx1"/>
                </a:solidFill>
                <a:latin typeface="Helvetica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chemeClr val="tx1"/>
                </a:solidFill>
                <a:latin typeface="Helvetica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chemeClr val="tx1"/>
                </a:solidFill>
                <a:latin typeface="Helvetica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Helvetica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700">
                <a:solidFill>
                  <a:schemeClr val="tx1"/>
                </a:solidFill>
                <a:latin typeface="Helvetica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AU" altLang="en-US" sz="1400" dirty="0">
                <a:latin typeface="Helvetica Neue Light"/>
                <a:ea typeface="MS PGothic" panose="020B0600070205080204" pitchFamily="34" charset="-128"/>
              </a:rPr>
              <a:t>Flutter</a:t>
            </a:r>
          </a:p>
        </p:txBody>
      </p:sp>
      <p:cxnSp>
        <p:nvCxnSpPr>
          <p:cNvPr id="101" name="Straight Arrow Connector 72"/>
          <p:cNvCxnSpPr>
            <a:cxnSpLocks noChangeShapeType="1"/>
            <a:stCxn id="98" idx="3"/>
          </p:cNvCxnSpPr>
          <p:nvPr/>
        </p:nvCxnSpPr>
        <p:spPr bwMode="auto">
          <a:xfrm flipV="1">
            <a:off x="1918526" y="4900091"/>
            <a:ext cx="2204463" cy="311944"/>
          </a:xfrm>
          <a:prstGeom prst="straightConnector1">
            <a:avLst/>
          </a:prstGeom>
          <a:ln w="19050">
            <a:solidFill>
              <a:schemeClr val="tx1"/>
            </a:solidFill>
            <a:headEnd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DAB15-C125-4B47-BBD0-381FA9DCD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010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Content Placeholder 2">
            <a:extLst>
              <a:ext uri="{FF2B5EF4-FFF2-40B4-BE49-F238E27FC236}">
                <a16:creationId xmlns:a16="http://schemas.microsoft.com/office/drawing/2014/main" id="{1BD3FDE4-18CF-458D-8883-E2B0B2CC28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AU" altLang="en-US" dirty="0"/>
              <a:t>Parameters</a:t>
            </a:r>
          </a:p>
          <a:p>
            <a:pPr lvl="1"/>
            <a:r>
              <a:rPr lang="en-AU" altLang="en-US" dirty="0"/>
              <a:t>Information “</a:t>
            </a:r>
            <a:r>
              <a:rPr lang="en-AU" altLang="en-US" b="1" dirty="0">
                <a:solidFill>
                  <a:schemeClr val="accent1"/>
                </a:solidFill>
              </a:rPr>
              <a:t>passed down</a:t>
            </a:r>
            <a:r>
              <a:rPr lang="en-AU" altLang="en-US" dirty="0"/>
              <a:t>” to a widget</a:t>
            </a:r>
          </a:p>
          <a:p>
            <a:pPr lvl="1"/>
            <a:r>
              <a:rPr lang="en-AU" altLang="en-US" dirty="0"/>
              <a:t>E.g. the title of the </a:t>
            </a:r>
            <a:r>
              <a:rPr lang="en-AU" altLang="en-US" dirty="0" err="1"/>
              <a:t>AppBar</a:t>
            </a:r>
            <a:endParaRPr lang="en-AU" altLang="en-US" dirty="0"/>
          </a:p>
          <a:p>
            <a:pPr lvl="1"/>
            <a:r>
              <a:rPr lang="en-AU" altLang="en-US" dirty="0"/>
              <a:t>E.g. the initial value of a </a:t>
            </a:r>
            <a:r>
              <a:rPr lang="en-AU" altLang="en-US" dirty="0" err="1"/>
              <a:t>TextField</a:t>
            </a:r>
            <a:endParaRPr lang="en-AU" altLang="en-US" dirty="0"/>
          </a:p>
          <a:p>
            <a:pPr lvl="1"/>
            <a:r>
              <a:rPr lang="en-AU" altLang="en-US" dirty="0"/>
              <a:t>Are </a:t>
            </a:r>
            <a:r>
              <a:rPr lang="en-AU" altLang="en-US" b="1" dirty="0">
                <a:solidFill>
                  <a:schemeClr val="accent1"/>
                </a:solidFill>
              </a:rPr>
              <a:t>not</a:t>
            </a:r>
            <a:r>
              <a:rPr lang="en-AU" altLang="en-US" dirty="0"/>
              <a:t> changed within a widget</a:t>
            </a:r>
          </a:p>
          <a:p>
            <a:r>
              <a:rPr lang="en-AU" altLang="en-US" dirty="0"/>
              <a:t>State</a:t>
            </a:r>
          </a:p>
          <a:p>
            <a:pPr lvl="1"/>
            <a:r>
              <a:rPr lang="en-AU" altLang="en-US" dirty="0"/>
              <a:t>Current information about a widget that the widget </a:t>
            </a:r>
            <a:r>
              <a:rPr lang="en-AU" altLang="en-US" b="1" dirty="0">
                <a:solidFill>
                  <a:schemeClr val="accent1"/>
                </a:solidFill>
              </a:rPr>
              <a:t>may change about itself</a:t>
            </a:r>
          </a:p>
          <a:p>
            <a:pPr lvl="1"/>
            <a:r>
              <a:rPr lang="en-AU" altLang="en-US" dirty="0"/>
              <a:t>E.g.</a:t>
            </a:r>
          </a:p>
          <a:p>
            <a:pPr lvl="2"/>
            <a:r>
              <a:rPr lang="en-AU" altLang="en-US" dirty="0"/>
              <a:t>Number of times the button has been clicked</a:t>
            </a:r>
          </a:p>
          <a:p>
            <a:pPr lvl="2"/>
            <a:r>
              <a:rPr lang="en-AU" altLang="en-US" dirty="0"/>
              <a:t>The current value of the text field</a:t>
            </a:r>
          </a:p>
          <a:p>
            <a:pPr lvl="2"/>
            <a:r>
              <a:rPr lang="en-AU" altLang="en-US" dirty="0"/>
              <a:t>The index of the currently selected product</a:t>
            </a:r>
          </a:p>
          <a:p>
            <a:pPr lvl="2"/>
            <a:r>
              <a:rPr lang="en-AU" altLang="en-US" dirty="0"/>
              <a:t>The current frame of an animation</a:t>
            </a:r>
          </a:p>
          <a:p>
            <a:r>
              <a:rPr lang="en-AU" altLang="en-US" dirty="0"/>
              <a:t>For performance, widgets are only re-rendered when their </a:t>
            </a:r>
            <a:r>
              <a:rPr lang="en-AU" altLang="en-US" b="1" dirty="0">
                <a:solidFill>
                  <a:schemeClr val="accent1"/>
                </a:solidFill>
              </a:rPr>
              <a:t>state changes</a:t>
            </a:r>
          </a:p>
          <a:p>
            <a:pPr lvl="1"/>
            <a:r>
              <a:rPr lang="en-AU" altLang="en-US" dirty="0"/>
              <a:t>So we use a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StatefulWidget</a:t>
            </a:r>
            <a:r>
              <a:rPr lang="en-AU" altLang="en-US" dirty="0"/>
              <a:t> +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State</a:t>
            </a:r>
            <a:r>
              <a:rPr lang="en-AU" altLang="en-US" dirty="0"/>
              <a:t> Object combo pattern</a:t>
            </a:r>
          </a:p>
          <a:p>
            <a:pPr lvl="2"/>
            <a:r>
              <a:rPr lang="en-AU" altLang="en-US" dirty="0"/>
              <a:t>Complex at first, with boilerplate code, but once you get used to it, its fine</a:t>
            </a:r>
          </a:p>
          <a:p>
            <a:pPr lvl="1"/>
            <a:r>
              <a:rPr lang="en-AU" altLang="en-US" b="1" dirty="0">
                <a:solidFill>
                  <a:schemeClr val="accent1"/>
                </a:solidFill>
              </a:rPr>
              <a:t>Change</a:t>
            </a:r>
            <a:r>
              <a:rPr lang="en-AU" altLang="en-US" dirty="0"/>
              <a:t> state variables with call to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setState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62466" name="Title 1">
            <a:extLst>
              <a:ext uri="{FF2B5EF4-FFF2-40B4-BE49-F238E27FC236}">
                <a16:creationId xmlns:a16="http://schemas.microsoft.com/office/drawing/2014/main" id="{A60E583E-9DA6-4120-9EDC-0EF5B9C35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Parameters and State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78DD8D-0792-4631-A9A7-DE00A64B1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CE90A81A-3908-4CCF-803D-AAD494DCA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713" y="1004550"/>
            <a:ext cx="8289449" cy="535531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StatefulWidget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({Key?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key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, required </a:t>
            </a:r>
            <a:r>
              <a:rPr lang="en-US" altLang="en-US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this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}) :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super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(key: key);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final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String </a:t>
            </a:r>
            <a:r>
              <a:rPr lang="en-US" altLang="en-US" b="1" dirty="0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=&gt; </a:t>
            </a:r>
            <a:r>
              <a:rPr lang="en-US" altLang="en-US" dirty="0">
                <a:solidFill>
                  <a:srgbClr val="2196F3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 err="1">
                <a:solidFill>
                  <a:srgbClr val="2196F3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int </a:t>
            </a:r>
            <a:r>
              <a:rPr lang="en-US" altLang="en-US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en-US" dirty="0">
                <a:solidFill>
                  <a:srgbClr val="0000FF"/>
                </a:solidFill>
                <a:latin typeface="Consolas" panose="020B0609020204030204" pitchFamily="49" charset="0"/>
              </a:rPr>
              <a:t>0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b="1" dirty="0">
                <a:solidFill>
                  <a:srgbClr val="000080"/>
                </a:solidFill>
                <a:latin typeface="Consolas" panose="020B0609020204030204" pitchFamily="49" charset="0"/>
              </a:rPr>
              <a:t>void 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setState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(() {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++;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});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endParaRPr lang="en-US" altLang="en-US" sz="4400" dirty="0">
              <a:solidFill>
                <a:schemeClr val="tx1"/>
              </a:solidFill>
            </a:endParaRPr>
          </a:p>
        </p:txBody>
      </p:sp>
      <p:sp>
        <p:nvSpPr>
          <p:cNvPr id="63491" name="Title 1">
            <a:extLst>
              <a:ext uri="{FF2B5EF4-FFF2-40B4-BE49-F238E27FC236}">
                <a16:creationId xmlns:a16="http://schemas.microsoft.com/office/drawing/2014/main" id="{A74F1D93-2CA3-400E-AEBA-6FC3FED10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49275"/>
          </a:xfrm>
        </p:spPr>
        <p:txBody>
          <a:bodyPr/>
          <a:lstStyle/>
          <a:p>
            <a:r>
              <a:rPr lang="en-AU" altLang="en-US" dirty="0"/>
              <a:t>A Stateful Widget</a:t>
            </a:r>
          </a:p>
        </p:txBody>
      </p:sp>
      <p:sp>
        <p:nvSpPr>
          <p:cNvPr id="63492" name="Slide Number Placeholder 3">
            <a:extLst>
              <a:ext uri="{FF2B5EF4-FFF2-40B4-BE49-F238E27FC236}">
                <a16:creationId xmlns:a16="http://schemas.microsoft.com/office/drawing/2014/main" id="{FD7C8571-EEEE-48FD-8890-603C96BFEF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E39B6805-8B68-42B1-9726-B0E63CB43838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AU" altLang="en-US">
              <a:solidFill>
                <a:schemeClr val="accent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3FA8600-BF03-4A8B-A587-786FE462F8FF}"/>
              </a:ext>
            </a:extLst>
          </p:cNvPr>
          <p:cNvGrpSpPr>
            <a:grpSpLocks/>
          </p:cNvGrpSpPr>
          <p:nvPr/>
        </p:nvGrpSpPr>
        <p:grpSpPr bwMode="auto">
          <a:xfrm>
            <a:off x="2228850" y="690177"/>
            <a:ext cx="9963150" cy="842963"/>
            <a:chOff x="2207569" y="432582"/>
            <a:chExt cx="9963794" cy="841786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801EE86-3596-4D27-9885-A22B895C9A58}"/>
                </a:ext>
              </a:extLst>
            </p:cNvPr>
            <p:cNvSpPr/>
            <p:nvPr/>
          </p:nvSpPr>
          <p:spPr>
            <a:xfrm>
              <a:off x="6267068" y="432582"/>
              <a:ext cx="5904295" cy="54850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Defining a new custom Widget </a:t>
              </a:r>
              <a:r>
                <a:rPr lang="en-AU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MyHomePage</a:t>
              </a:r>
              <a:endParaRPr lang="en-AU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C82BC83A-68BD-4A3C-99BF-55017A4D7E54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2207569" y="706837"/>
              <a:ext cx="4059499" cy="56753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67DC98B-2C94-45ED-990E-D93A15197D69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1793082"/>
            <a:ext cx="9385300" cy="1065211"/>
            <a:chOff x="2842220" y="1648567"/>
            <a:chExt cx="9384283" cy="1066543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6DA60D5E-9670-436E-B344-94812437A230}"/>
                </a:ext>
              </a:extLst>
            </p:cNvPr>
            <p:cNvSpPr/>
            <p:nvPr/>
          </p:nvSpPr>
          <p:spPr>
            <a:xfrm>
              <a:off x="6321643" y="1785262"/>
              <a:ext cx="5904860" cy="92984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A single parameter </a:t>
              </a:r>
              <a:r>
                <a:rPr lang="en-AU" dirty="0">
                  <a:latin typeface="Courier New" panose="02070309020205020404" pitchFamily="49" charset="0"/>
                  <a:cs typeface="Courier New" panose="02070309020205020404" pitchFamily="49" charset="0"/>
                </a:rPr>
                <a:t>title</a:t>
              </a:r>
              <a:r>
                <a:rPr lang="en-AU" dirty="0"/>
                <a:t>, passed in. Recall:</a:t>
              </a:r>
              <a:br>
                <a:rPr lang="en-AU" dirty="0"/>
              </a:br>
              <a:endParaRPr lang="en-AU" dirty="0"/>
            </a:p>
          </p:txBody>
        </p:sp>
        <p:sp>
          <p:nvSpPr>
            <p:cNvPr id="63507" name="Rectangle 24">
              <a:extLst>
                <a:ext uri="{FF2B5EF4-FFF2-40B4-BE49-F238E27FC236}">
                  <a16:creationId xmlns:a16="http://schemas.microsoft.com/office/drawing/2014/main" id="{369E77CD-F110-4B7E-B6F1-923E8454A9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95721" y="2256084"/>
              <a:ext cx="5756704" cy="3693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>
                  <a:solidFill>
                    <a:srgbClr val="404040"/>
                  </a:solidFill>
                  <a:latin typeface="Trebuchet MS" panose="020B0603020202020204" pitchFamily="34" charset="0"/>
                </a:defRPr>
              </a:lvl1pPr>
              <a:lvl2pPr marL="742950" indent="-28575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600">
                  <a:solidFill>
                    <a:srgbClr val="404040"/>
                  </a:solidFill>
                  <a:latin typeface="Trebuchet MS" panose="020B0603020202020204" pitchFamily="34" charset="0"/>
                </a:defRPr>
              </a:lvl2pPr>
              <a:lvl3pPr marL="11430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400">
                  <a:solidFill>
                    <a:srgbClr val="404040"/>
                  </a:solidFill>
                  <a:latin typeface="Trebuchet MS" panose="020B0603020202020204" pitchFamily="34" charset="0"/>
                </a:defRPr>
              </a:lvl3pPr>
              <a:lvl4pPr marL="16002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4pPr>
              <a:lvl5pPr marL="2057400" indent="-228600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5pPr>
              <a:lvl6pPr marL="25146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6pPr>
              <a:lvl7pPr marL="29718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7pPr>
              <a:lvl8pPr marL="34290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8pPr>
              <a:lvl9pPr marL="3886200" indent="-228600" defTabSz="457200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anose="05040102010807070707" pitchFamily="18" charset="2"/>
                <a:buChar char=""/>
                <a:defRPr sz="1200">
                  <a:solidFill>
                    <a:srgbClr val="404040"/>
                  </a:solidFill>
                  <a:latin typeface="Trebuchet MS" panose="020B0603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dirty="0" err="1">
                  <a:solidFill>
                    <a:srgbClr val="2196F3"/>
                  </a:solidFill>
                  <a:latin typeface="Consolas" panose="020B0609020204030204" pitchFamily="49" charset="0"/>
                </a:rPr>
                <a:t>MyHomePage</a:t>
              </a:r>
              <a:r>
                <a:rPr lang="en-US" alt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(title: </a:t>
              </a:r>
              <a:r>
                <a:rPr lang="en-US" altLang="en-US" b="1" dirty="0">
                  <a:solidFill>
                    <a:srgbClr val="008000"/>
                  </a:solidFill>
                  <a:latin typeface="Consolas" panose="020B0609020204030204" pitchFamily="49" charset="0"/>
                </a:rPr>
                <a:t>'Flutter Demo Home Page'</a:t>
              </a:r>
              <a:r>
                <a:rPr lang="en-US" altLang="en-US" dirty="0">
                  <a:solidFill>
                    <a:srgbClr val="000000"/>
                  </a:solidFill>
                  <a:latin typeface="Consolas" panose="020B0609020204030204" pitchFamily="49" charset="0"/>
                </a:rPr>
                <a:t>),</a:t>
              </a:r>
              <a:endParaRPr lang="en-AU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F742DBD-DC02-4583-9332-27F7EEF69B6C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4293038" y="1648567"/>
              <a:ext cx="2028605" cy="60241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39B5FDC-A68E-4593-89BC-516816A1E360}"/>
                </a:ext>
              </a:extLst>
            </p:cNvPr>
            <p:cNvCxnSpPr>
              <a:cxnSpLocks/>
              <a:stCxn id="30" idx="1"/>
            </p:cNvCxnSpPr>
            <p:nvPr/>
          </p:nvCxnSpPr>
          <p:spPr>
            <a:xfrm flipH="1" flipV="1">
              <a:off x="2842220" y="2131769"/>
              <a:ext cx="3479423" cy="1192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C44EA41-3086-44B7-8BB3-AEDEDF463434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3234533"/>
            <a:ext cx="9439275" cy="765175"/>
            <a:chOff x="2862412" y="3519956"/>
            <a:chExt cx="9439870" cy="764826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53F62C3F-D49B-4150-8953-F7B1D6FD41CB}"/>
                </a:ext>
              </a:extLst>
            </p:cNvPr>
            <p:cNvSpPr/>
            <p:nvPr/>
          </p:nvSpPr>
          <p:spPr>
            <a:xfrm>
              <a:off x="6758383" y="3629444"/>
              <a:ext cx="5543899" cy="6553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Stateful Widgets have a State object, for storing state, and displaying widget</a:t>
              </a:r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3417F14-EF9F-43B5-9755-51DB18477006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>
              <a:off x="2862412" y="3956320"/>
              <a:ext cx="3895971" cy="191999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C82C56D-7316-460C-8311-B16AFAC0BB48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5807411" y="3519956"/>
              <a:ext cx="950972" cy="436364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C4F2B32-2F7C-4606-B67B-981A767FB9FD}"/>
              </a:ext>
            </a:extLst>
          </p:cNvPr>
          <p:cNvGrpSpPr>
            <a:grpSpLocks/>
          </p:cNvGrpSpPr>
          <p:nvPr/>
        </p:nvGrpSpPr>
        <p:grpSpPr bwMode="auto">
          <a:xfrm>
            <a:off x="2705100" y="4230346"/>
            <a:ext cx="9463088" cy="817563"/>
            <a:chOff x="2606799" y="-528194"/>
            <a:chExt cx="9463113" cy="818372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AB02E9DE-13A7-434F-9965-3F0A2255A58F}"/>
                </a:ext>
              </a:extLst>
            </p:cNvPr>
            <p:cNvSpPr/>
            <p:nvPr/>
          </p:nvSpPr>
          <p:spPr>
            <a:xfrm>
              <a:off x="6165983" y="-420137"/>
              <a:ext cx="5903929" cy="7103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A state variable for this widget, storing how many times the button has been clicked.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87E46D9-CE68-462E-A902-B022D30054A6}"/>
                </a:ext>
              </a:extLst>
            </p:cNvPr>
            <p:cNvCxnSpPr>
              <a:cxnSpLocks/>
              <a:stCxn id="50" idx="1"/>
            </p:cNvCxnSpPr>
            <p:nvPr/>
          </p:nvCxnSpPr>
          <p:spPr>
            <a:xfrm flipH="1" flipV="1">
              <a:off x="2606799" y="-528194"/>
              <a:ext cx="3559184" cy="46242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7EA5EC50-CF1F-4449-A79A-7F27430AE470}"/>
              </a:ext>
            </a:extLst>
          </p:cNvPr>
          <p:cNvGrpSpPr>
            <a:grpSpLocks/>
          </p:cNvGrpSpPr>
          <p:nvPr/>
        </p:nvGrpSpPr>
        <p:grpSpPr bwMode="auto">
          <a:xfrm>
            <a:off x="2374900" y="5305801"/>
            <a:ext cx="9817100" cy="954087"/>
            <a:chOff x="2253581" y="-662683"/>
            <a:chExt cx="9816331" cy="952861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AD018F32-D394-482D-BE8D-67FF0AE9F727}"/>
                </a:ext>
              </a:extLst>
            </p:cNvPr>
            <p:cNvSpPr/>
            <p:nvPr/>
          </p:nvSpPr>
          <p:spPr>
            <a:xfrm>
              <a:off x="6164875" y="-420108"/>
              <a:ext cx="5905037" cy="7102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AU" dirty="0"/>
                <a:t>Whenever we modify the state, it HAS to be done inside the </a:t>
              </a:r>
              <a:r>
                <a:rPr lang="en-AU" dirty="0" err="1"/>
                <a:t>callback</a:t>
              </a:r>
              <a:r>
                <a:rPr lang="en-AU" dirty="0"/>
                <a:t> to a </a:t>
              </a:r>
              <a:r>
                <a:rPr lang="en-AU" b="1" dirty="0" err="1">
                  <a:latin typeface="Courier New" panose="02070309020205020404" pitchFamily="49" charset="0"/>
                  <a:cs typeface="Courier New" panose="02070309020205020404" pitchFamily="49" charset="0"/>
                </a:rPr>
                <a:t>setState</a:t>
              </a:r>
              <a:r>
                <a:rPr lang="en-AU" dirty="0"/>
                <a:t> function.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9F66C62-E682-4FA4-ACB9-53444499A6FC}"/>
                </a:ext>
              </a:extLst>
            </p:cNvPr>
            <p:cNvCxnSpPr>
              <a:cxnSpLocks/>
              <a:stCxn id="62" idx="1"/>
            </p:cNvCxnSpPr>
            <p:nvPr/>
          </p:nvCxnSpPr>
          <p:spPr>
            <a:xfrm flipH="1" flipV="1">
              <a:off x="2253581" y="-662683"/>
              <a:ext cx="3911294" cy="597718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498" name="Graphic 4" descr="Badge Question Mark with solid fill">
            <a:hlinkClick r:id="rId2"/>
            <a:extLst>
              <a:ext uri="{FF2B5EF4-FFF2-40B4-BE49-F238E27FC236}">
                <a16:creationId xmlns:a16="http://schemas.microsoft.com/office/drawing/2014/main" id="{3744E9FF-4371-4CA1-8B8D-2F5A5D3C8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b="1" dirty="0">
                <a:solidFill>
                  <a:schemeClr val="bg1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E561BB-E67C-4D74-99D3-9A3761D406F5}"/>
              </a:ext>
            </a:extLst>
          </p:cNvPr>
          <p:cNvSpPr/>
          <p:nvPr/>
        </p:nvSpPr>
        <p:spPr bwMode="auto">
          <a:xfrm>
            <a:off x="6217475" y="694955"/>
            <a:ext cx="3600450" cy="5764212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87539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E561BB-E67C-4D74-99D3-9A3761D406F5}"/>
              </a:ext>
            </a:extLst>
          </p:cNvPr>
          <p:cNvSpPr/>
          <p:nvPr/>
        </p:nvSpPr>
        <p:spPr bwMode="auto">
          <a:xfrm>
            <a:off x="6217475" y="694955"/>
            <a:ext cx="3600450" cy="44138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0E561BB-E67C-4D74-99D3-9A3761D406F5}"/>
              </a:ext>
            </a:extLst>
          </p:cNvPr>
          <p:cNvSpPr/>
          <p:nvPr/>
        </p:nvSpPr>
        <p:spPr bwMode="auto">
          <a:xfrm>
            <a:off x="6217475" y="694955"/>
            <a:ext cx="2207434" cy="441387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85316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6216713" y="1177925"/>
            <a:ext cx="3600449" cy="5243512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920007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6216713" y="3428999"/>
            <a:ext cx="3600449" cy="69023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27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6738151" y="3428999"/>
            <a:ext cx="2574525" cy="34401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19413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7883372" y="3704114"/>
            <a:ext cx="257452" cy="344011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267832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9081856" y="5734975"/>
            <a:ext cx="666981" cy="612559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58578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A80436E1-8CB0-4BA6-B9A5-AA969F1F7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Mobile Application Development Frameworks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F95F64-A8AA-4A13-9DCC-07E20A9EA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BE5B3-A526-466B-943A-9BB8092DB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150813"/>
            <a:ext cx="8596313" cy="573087"/>
          </a:xfrm>
        </p:spPr>
        <p:txBody>
          <a:bodyPr/>
          <a:lstStyle/>
          <a:p>
            <a:r>
              <a:rPr lang="en-AU" altLang="en-US" dirty="0"/>
              <a:t>Common UI Widgets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AU" altLang="en-US">
              <a:solidFill>
                <a:schemeClr val="accent1"/>
              </a:solidFill>
            </a:endParaRPr>
          </a:p>
        </p:txBody>
      </p:sp>
      <p:pic>
        <p:nvPicPr>
          <p:cNvPr id="64517" name="Picture 23">
            <a:extLst>
              <a:ext uri="{FF2B5EF4-FFF2-40B4-BE49-F238E27FC236}">
                <a16:creationId xmlns:a16="http://schemas.microsoft.com/office/drawing/2014/main" id="{08F7032B-4077-434E-A1C0-85DE4F7DF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825" y="263525"/>
            <a:ext cx="3600450" cy="659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A3450D69-F622-41B5-8B70-D4BE1D398D0B}"/>
              </a:ext>
            </a:extLst>
          </p:cNvPr>
          <p:cNvSpPr/>
          <p:nvPr/>
        </p:nvSpPr>
        <p:spPr bwMode="auto">
          <a:xfrm>
            <a:off x="9286043" y="5894773"/>
            <a:ext cx="275207" cy="29296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2537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039182E-06F7-461F-BFBC-FF6E9F3DED2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/>
              <a:t>You can inspect your app LIVE using Flutter Dev tools</a:t>
            </a:r>
          </a:p>
          <a:p>
            <a:r>
              <a:rPr lang="en-AU" dirty="0"/>
              <a:t>See the widget hierarchy, inspect parameters and state</a:t>
            </a:r>
          </a:p>
          <a:p>
            <a:r>
              <a:rPr lang="en-AU" dirty="0"/>
              <a:t>Kind of like Chrome Dev tools</a:t>
            </a:r>
          </a:p>
          <a:p>
            <a:r>
              <a:rPr lang="en-AU" dirty="0">
                <a:hlinkClick r:id="rId2"/>
              </a:rPr>
              <a:t>https://docs.flutter.dev/development/tools/devtools/overview</a:t>
            </a:r>
            <a:r>
              <a:rPr lang="en-AU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0678B51-2194-4039-8FB1-F31FE28599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81625" y="2430108"/>
            <a:ext cx="4999038" cy="314713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B7C010-CA22-4605-B879-B8D579F56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CCAF68-73AB-4B07-9BE1-22308B64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Aside – Flutter Dev Tools</a:t>
            </a:r>
          </a:p>
        </p:txBody>
      </p:sp>
    </p:spTree>
    <p:extLst>
      <p:ext uri="{BB962C8B-B14F-4D97-AF65-F5344CB8AC3E}">
        <p14:creationId xmlns:p14="http://schemas.microsoft.com/office/powerpoint/2010/main" val="28406542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">
            <a:extLst>
              <a:ext uri="{FF2B5EF4-FFF2-40B4-BE49-F238E27FC236}">
                <a16:creationId xmlns:a16="http://schemas.microsoft.com/office/drawing/2014/main" id="{F962D301-D18A-4969-A362-D2EA3296A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69938"/>
            <a:ext cx="6148388" cy="65563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class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MyHomePageState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extends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State&lt;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MyHomePage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&gt;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@override</a:t>
            </a:r>
            <a:b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808000"/>
                </a:solidFill>
                <a:latin typeface="Consolas" panose="020B0609020204030204" pitchFamily="49" charset="0"/>
              </a:rPr>
              <a:t>  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Widget build(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BuildContext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context) {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en-US" sz="1400" b="1" dirty="0">
                <a:solidFill>
                  <a:srgbClr val="000080"/>
                </a:solidFill>
                <a:latin typeface="Consolas" panose="020B0609020204030204" pitchFamily="49" charset="0"/>
              </a:rPr>
              <a:t>return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Scaffold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AppBar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title: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widget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title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body: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Column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MainAxisAlignment.</a:t>
            </a:r>
            <a:r>
              <a:rPr lang="en-US" altLang="en-US" sz="1400" b="1" dirty="0" err="1">
                <a:solidFill>
                  <a:srgbClr val="660E7A"/>
                </a:solidFill>
                <a:latin typeface="Consolas" panose="020B0609020204030204" pitchFamily="49" charset="0"/>
              </a:rPr>
              <a:t>center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children: &lt;Widget&gt;[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const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'You have pushed the button this many times:'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Text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$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_counter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style: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Theme.</a:t>
            </a:r>
            <a:r>
              <a:rPr lang="en-US" altLang="en-US" sz="1400" i="1" dirty="0" err="1">
                <a:solidFill>
                  <a:srgbClr val="000000"/>
                </a:solidFill>
                <a:latin typeface="Consolas" panose="020B0609020204030204" pitchFamily="49" charset="0"/>
              </a:rPr>
              <a:t>of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(context).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textTheme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US" altLang="en-US" sz="1400" b="1" dirty="0">
                <a:solidFill>
                  <a:srgbClr val="660E7A"/>
                </a:solidFill>
                <a:latin typeface="Consolas" panose="020B0609020204030204" pitchFamily="49" charset="0"/>
              </a:rPr>
              <a:t>headline4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],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altLang="en-US" sz="1400" dirty="0" err="1">
                <a:solidFill>
                  <a:srgbClr val="2196F3"/>
                </a:solidFill>
                <a:latin typeface="Consolas" panose="020B0609020204030204" pitchFamily="49" charset="0"/>
              </a:rPr>
              <a:t>FloatingActionButton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onPressed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: _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incrementCounter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tooltip: </a:t>
            </a:r>
            <a:r>
              <a:rPr lang="en-US" altLang="en-US" sz="1400" b="1" dirty="0">
                <a:solidFill>
                  <a:srgbClr val="008000"/>
                </a:solidFill>
                <a:latin typeface="Consolas" panose="020B0609020204030204" pitchFamily="49" charset="0"/>
              </a:rPr>
              <a:t>'Increment'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child: </a:t>
            </a:r>
            <a:r>
              <a:rPr lang="en-US" altLang="en-US" sz="1400" dirty="0">
                <a:solidFill>
                  <a:srgbClr val="000000"/>
                </a:solidFill>
                <a:highlight>
                  <a:srgbClr val="00FF00"/>
                </a:highlight>
                <a:latin typeface="Consolas" panose="020B0609020204030204" pitchFamily="49" charset="0"/>
              </a:rPr>
              <a:t>const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>
                <a:solidFill>
                  <a:srgbClr val="2196F3"/>
                </a:solidFill>
                <a:latin typeface="Consolas" panose="020B0609020204030204" pitchFamily="49" charset="0"/>
              </a:rPr>
              <a:t>Icon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en-US" sz="1400" dirty="0" err="1">
                <a:solidFill>
                  <a:srgbClr val="000000"/>
                </a:solidFill>
                <a:latin typeface="Consolas" panose="020B0609020204030204" pitchFamily="49" charset="0"/>
              </a:rPr>
              <a:t>Icons.</a:t>
            </a:r>
            <a:r>
              <a:rPr lang="en-US" altLang="en-US" sz="1400" i="1" dirty="0" err="1">
                <a:solidFill>
                  <a:srgbClr val="660E7A"/>
                </a:solidFill>
                <a:latin typeface="Consolas" panose="020B0609020204030204" pitchFamily="49" charset="0"/>
              </a:rPr>
              <a:t>add</a:t>
            </a: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),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);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alt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en-US" sz="3600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588B83-F44E-41E0-A4E1-BD7220699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51814" y="1664410"/>
            <a:ext cx="4028642" cy="4679239"/>
          </a:xfrm>
        </p:spPr>
        <p:txBody>
          <a:bodyPr>
            <a:normAutofit lnSpcReduction="10000"/>
          </a:bodyPr>
          <a:lstStyle/>
          <a:p>
            <a:r>
              <a:rPr lang="en-AU" dirty="0"/>
              <a:t>In later versions of Flutter/Dart, the IDE will complain at you until you use </a:t>
            </a:r>
            <a:r>
              <a:rPr lang="en-AU" dirty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AU" dirty="0"/>
              <a:t> for things that it has determined </a:t>
            </a:r>
            <a:r>
              <a:rPr lang="en-AU" b="1" dirty="0">
                <a:solidFill>
                  <a:schemeClr val="accent1"/>
                </a:solidFill>
              </a:rPr>
              <a:t>will not change</a:t>
            </a:r>
          </a:p>
          <a:p>
            <a:pPr lvl="1"/>
            <a:r>
              <a:rPr lang="en-AU" dirty="0"/>
              <a:t>Can be “smart” and determine children widgets are const too</a:t>
            </a:r>
          </a:p>
          <a:p>
            <a:r>
              <a:rPr lang="en-AU" dirty="0"/>
              <a:t>This helps make the code more performant</a:t>
            </a:r>
          </a:p>
          <a:p>
            <a:r>
              <a:rPr lang="en-AU" dirty="0" err="1"/>
              <a:t>Alt+Enter</a:t>
            </a:r>
            <a:r>
              <a:rPr lang="en-AU" dirty="0"/>
              <a:t> will automatically help add these</a:t>
            </a:r>
          </a:p>
          <a:p>
            <a:r>
              <a:rPr lang="en-AU" dirty="0"/>
              <a:t>Some gotchas</a:t>
            </a:r>
          </a:p>
          <a:p>
            <a:pPr lvl="1"/>
            <a:r>
              <a:rPr lang="en-AU" dirty="0"/>
              <a:t>Confusing error message when adding a non-const value to something you previous made const</a:t>
            </a:r>
          </a:p>
        </p:txBody>
      </p:sp>
      <p:sp>
        <p:nvSpPr>
          <p:cNvPr id="64516" name="Slide Number Placeholder 3">
            <a:extLst>
              <a:ext uri="{FF2B5EF4-FFF2-40B4-BE49-F238E27FC236}">
                <a16:creationId xmlns:a16="http://schemas.microsoft.com/office/drawing/2014/main" id="{284B42D3-DD4D-4477-916F-C07B94662F9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888FD963-1812-4780-A07D-C5F6B8EE391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64515" name="Title 1">
            <a:extLst>
              <a:ext uri="{FF2B5EF4-FFF2-40B4-BE49-F238E27FC236}">
                <a16:creationId xmlns:a16="http://schemas.microsoft.com/office/drawing/2014/main" id="{4C936CD1-F287-4A87-A3E0-A1AAB29D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598975"/>
          </a:xfrm>
        </p:spPr>
        <p:txBody>
          <a:bodyPr/>
          <a:lstStyle/>
          <a:p>
            <a:r>
              <a:rPr lang="en-AU" altLang="en-US" dirty="0"/>
              <a:t>Aside –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n-AU" altLang="en-US" dirty="0"/>
              <a:t> keyword</a:t>
            </a:r>
          </a:p>
        </p:txBody>
      </p:sp>
    </p:spTree>
    <p:extLst>
      <p:ext uri="{BB962C8B-B14F-4D97-AF65-F5344CB8AC3E}">
        <p14:creationId xmlns:p14="http://schemas.microsoft.com/office/powerpoint/2010/main" val="17888286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Content Placeholder 2">
            <a:extLst>
              <a:ext uri="{FF2B5EF4-FFF2-40B4-BE49-F238E27FC236}">
                <a16:creationId xmlns:a16="http://schemas.microsoft.com/office/drawing/2014/main" id="{F1EE3E05-4BF4-4FD2-AFE0-C98B6EC7A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818" y="1664411"/>
            <a:ext cx="6379413" cy="4917364"/>
          </a:xfrm>
        </p:spPr>
        <p:txBody>
          <a:bodyPr>
            <a:normAutofit fontScale="92500" lnSpcReduction="10000"/>
          </a:bodyPr>
          <a:lstStyle/>
          <a:p>
            <a:r>
              <a:rPr lang="en-AU" altLang="en-US" dirty="0"/>
              <a:t>Used to </a:t>
            </a:r>
            <a:r>
              <a:rPr lang="en-AU" altLang="en-US" b="1" dirty="0">
                <a:solidFill>
                  <a:schemeClr val="accent1"/>
                </a:solidFill>
              </a:rPr>
              <a:t>structure</a:t>
            </a:r>
            <a:r>
              <a:rPr lang="en-AU" altLang="en-US" dirty="0"/>
              <a:t> an Android page, and is usually the </a:t>
            </a:r>
            <a:r>
              <a:rPr lang="en-AU" altLang="en-US" b="1" dirty="0">
                <a:solidFill>
                  <a:schemeClr val="accent1"/>
                </a:solidFill>
              </a:rPr>
              <a:t>root</a:t>
            </a:r>
            <a:r>
              <a:rPr lang="en-AU" altLang="en-US" dirty="0"/>
              <a:t> element </a:t>
            </a:r>
            <a:r>
              <a:rPr lang="en-AU" altLang="en-US" b="1" dirty="0">
                <a:solidFill>
                  <a:schemeClr val="accent1"/>
                </a:solidFill>
              </a:rPr>
              <a:t>each page</a:t>
            </a:r>
          </a:p>
          <a:p>
            <a:r>
              <a:rPr lang="en-AU" altLang="en-US" dirty="0"/>
              <a:t>Params:</a:t>
            </a:r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appBar</a:t>
            </a:r>
            <a:r>
              <a:rPr lang="en-AU" altLang="en-US" dirty="0"/>
              <a:t> – see next slide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body</a:t>
            </a:r>
            <a:r>
              <a:rPr lang="en-AU" altLang="en-US" dirty="0"/>
              <a:t> – the widget that takes up the main portion of screen</a:t>
            </a:r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floatingActionButton</a:t>
            </a:r>
            <a:r>
              <a:rPr lang="en-AU" altLang="en-US" dirty="0"/>
              <a:t> – appears in bottom right corner (is usually a </a:t>
            </a:r>
            <a:r>
              <a:rPr lang="en-AU" altLang="en-US" dirty="0" err="1"/>
              <a:t>FloatingActionButton</a:t>
            </a:r>
            <a:r>
              <a:rPr lang="en-AU" altLang="en-US" dirty="0"/>
              <a:t> widget, but doesn’t have to be)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drawer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endDrawer</a:t>
            </a:r>
            <a:r>
              <a:rPr lang="en-AU" altLang="en-US" dirty="0"/>
              <a:t> – menu panes that swipe in from left and right</a:t>
            </a:r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bottomSheet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bottomNavigationBar</a:t>
            </a:r>
            <a:endParaRPr lang="en-AU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AU" altLang="en-US" dirty="0"/>
              <a:t>Can be accessed by any child widgets most commonly to show a </a:t>
            </a:r>
            <a:r>
              <a:rPr lang="en-AU" altLang="en-US" dirty="0" err="1"/>
              <a:t>Snackbar</a:t>
            </a:r>
            <a:endParaRPr lang="en-AU" altLang="en-US" dirty="0"/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ScaffoldMessenger.of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(context).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showSnackBar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SnackBar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(content: Text('Yay! A </a:t>
            </a:r>
            <a:r>
              <a:rPr lang="en-US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SnackBar</a:t>
            </a: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!’))</a:t>
            </a:r>
            <a:b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AU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AU" altLang="en-US" dirty="0">
                <a:hlinkClick r:id="rId2"/>
              </a:rPr>
              <a:t>https://flutter.dev/docs/cookbook/design/snackbars</a:t>
            </a:r>
            <a:r>
              <a:rPr lang="en-AU" altLang="en-US" dirty="0"/>
              <a:t> </a:t>
            </a:r>
          </a:p>
        </p:txBody>
      </p:sp>
      <p:sp>
        <p:nvSpPr>
          <p:cNvPr id="65538" name="Title 1">
            <a:extLst>
              <a:ext uri="{FF2B5EF4-FFF2-40B4-BE49-F238E27FC236}">
                <a16:creationId xmlns:a16="http://schemas.microsoft.com/office/drawing/2014/main" id="{653A3E7C-EC49-48BB-8090-BA7CA2161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Common Widgets - Scaffold</a:t>
            </a:r>
          </a:p>
        </p:txBody>
      </p:sp>
      <p:pic>
        <p:nvPicPr>
          <p:cNvPr id="65541" name="Picture 23">
            <a:extLst>
              <a:ext uri="{FF2B5EF4-FFF2-40B4-BE49-F238E27FC236}">
                <a16:creationId xmlns:a16="http://schemas.microsoft.com/office/drawing/2014/main" id="{D2E487A6-7F06-493F-89EA-A9FBCF2AC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 b="6958"/>
          <a:stretch>
            <a:fillRect/>
          </a:stretch>
        </p:blipFill>
        <p:spPr bwMode="auto">
          <a:xfrm>
            <a:off x="6783989" y="1081936"/>
            <a:ext cx="3600450" cy="569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7C54AE-0A06-4D41-B7D1-919F651D8D46}"/>
              </a:ext>
            </a:extLst>
          </p:cNvPr>
          <p:cNvSpPr/>
          <p:nvPr/>
        </p:nvSpPr>
        <p:spPr bwMode="auto">
          <a:xfrm>
            <a:off x="6783989" y="1585174"/>
            <a:ext cx="3600450" cy="5256212"/>
          </a:xfrm>
          <a:prstGeom prst="rect">
            <a:avLst/>
          </a:prstGeom>
          <a:noFill/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dirty="0">
                <a:solidFill>
                  <a:srgbClr val="FF0000"/>
                </a:solidFill>
              </a:rPr>
              <a:t>Body</a:t>
            </a:r>
            <a:br>
              <a:rPr lang="en-AU" dirty="0">
                <a:solidFill>
                  <a:srgbClr val="FF0000"/>
                </a:solidFill>
              </a:rPr>
            </a:br>
            <a:endParaRPr lang="en-AU" dirty="0">
              <a:solidFill>
                <a:srgbClr val="FF0000"/>
              </a:solidFill>
            </a:endParaRPr>
          </a:p>
          <a:p>
            <a:pPr algn="ctr">
              <a:defRPr/>
            </a:pPr>
            <a:endParaRPr lang="en-AU" dirty="0">
              <a:solidFill>
                <a:srgbClr val="FF0000"/>
              </a:solidFill>
            </a:endParaRPr>
          </a:p>
          <a:p>
            <a:pPr algn="ctr">
              <a:defRPr/>
            </a:pPr>
            <a:endParaRPr lang="en-AU" dirty="0">
              <a:solidFill>
                <a:srgbClr val="FF0000"/>
              </a:solidFill>
            </a:endParaRPr>
          </a:p>
          <a:p>
            <a:pPr algn="ctr">
              <a:defRPr/>
            </a:pPr>
            <a:endParaRPr lang="en-AU" dirty="0">
              <a:solidFill>
                <a:srgbClr val="FF0000"/>
              </a:solidFill>
            </a:endParaRPr>
          </a:p>
          <a:p>
            <a:pPr algn="ctr">
              <a:defRPr/>
            </a:pP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3028E19-4B5E-4652-A08A-AEB2B219A6E9}"/>
              </a:ext>
            </a:extLst>
          </p:cNvPr>
          <p:cNvSpPr/>
          <p:nvPr/>
        </p:nvSpPr>
        <p:spPr bwMode="auto">
          <a:xfrm>
            <a:off x="6783989" y="1086699"/>
            <a:ext cx="3600450" cy="438150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dirty="0">
                <a:solidFill>
                  <a:srgbClr val="FF0000"/>
                </a:solidFill>
              </a:rPr>
              <a:t>                           </a:t>
            </a:r>
            <a:r>
              <a:rPr lang="en-AU" dirty="0" err="1">
                <a:solidFill>
                  <a:srgbClr val="FF0000"/>
                </a:solidFill>
              </a:rPr>
              <a:t>AppBar</a:t>
            </a:r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532795-8DEB-4F67-AD4F-AA1533CB7D55}"/>
              </a:ext>
            </a:extLst>
          </p:cNvPr>
          <p:cNvSpPr/>
          <p:nvPr/>
        </p:nvSpPr>
        <p:spPr bwMode="auto">
          <a:xfrm>
            <a:off x="9628789" y="6125424"/>
            <a:ext cx="684213" cy="644525"/>
          </a:xfrm>
          <a:prstGeom prst="rect">
            <a:avLst/>
          </a:prstGeom>
          <a:noFill/>
          <a:ln w="762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AU" dirty="0">
                <a:solidFill>
                  <a:srgbClr val="FF0000"/>
                </a:solidFill>
              </a:rPr>
              <a:t>FAB</a:t>
            </a:r>
          </a:p>
        </p:txBody>
      </p:sp>
      <p:sp>
        <p:nvSpPr>
          <p:cNvPr id="65545" name="TextBox 11">
            <a:extLst>
              <a:ext uri="{FF2B5EF4-FFF2-40B4-BE49-F238E27FC236}">
                <a16:creationId xmlns:a16="http://schemas.microsoft.com/office/drawing/2014/main" id="{562E7B73-E4D5-4C73-BC1E-7432D8BDD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6581775"/>
            <a:ext cx="6100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>
                <a:solidFill>
                  <a:schemeClr val="tx1"/>
                </a:solidFill>
                <a:hlinkClick r:id="rId4"/>
              </a:rPr>
              <a:t>https://www.geeksforgeeks.org/scaffold-class-in-flutter-with-examples/</a:t>
            </a:r>
            <a:r>
              <a:rPr lang="en-AU" altLang="en-US" sz="120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01C6-E0BE-4B0E-B3AE-2C7B2837F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43</a:t>
            </a:fld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Content Placeholder 2">
            <a:extLst>
              <a:ext uri="{FF2B5EF4-FFF2-40B4-BE49-F238E27FC236}">
                <a16:creationId xmlns:a16="http://schemas.microsoft.com/office/drawing/2014/main" id="{2D671651-7A52-43CC-8D8E-65A6A36A830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altLang="en-US" dirty="0"/>
              <a:t>Used within Scaffolds</a:t>
            </a:r>
          </a:p>
          <a:p>
            <a:r>
              <a:rPr lang="en-AU" altLang="en-US" dirty="0"/>
              <a:t>Automatically styled with primary colour of app theme</a:t>
            </a:r>
          </a:p>
          <a:p>
            <a:r>
              <a:rPr lang="en-AU" altLang="en-US" dirty="0"/>
              <a:t>Params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title</a:t>
            </a:r>
          </a:p>
          <a:p>
            <a:pPr lvl="2"/>
            <a:r>
              <a:rPr lang="en-AU" altLang="en-US" dirty="0"/>
              <a:t>Note: this is of type Widget, not String, for flexibility (maybe want to draw a picture here, or use a </a:t>
            </a:r>
            <a:r>
              <a:rPr lang="en-AU" altLang="en-US" dirty="0" err="1"/>
              <a:t>FutureBuilder</a:t>
            </a:r>
            <a:r>
              <a:rPr lang="en-AU" altLang="en-US" dirty="0"/>
              <a:t> etc.)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leading</a:t>
            </a:r>
            <a:r>
              <a:rPr lang="en-AU" altLang="en-US" dirty="0"/>
              <a:t> – the widget to appear to left of title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actions</a:t>
            </a:r>
            <a:r>
              <a:rPr lang="en-AU" altLang="en-US" dirty="0"/>
              <a:t> – an array of widgets which appear in the app bar (usually buttons)</a:t>
            </a:r>
          </a:p>
        </p:txBody>
      </p:sp>
      <p:sp>
        <p:nvSpPr>
          <p:cNvPr id="66564" name="Slide Number Placeholder 3">
            <a:extLst>
              <a:ext uri="{FF2B5EF4-FFF2-40B4-BE49-F238E27FC236}">
                <a16:creationId xmlns:a16="http://schemas.microsoft.com/office/drawing/2014/main" id="{73DF8B13-16D6-4E09-AC24-D83814BA0A5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3C9C78F6-1BEF-4CCD-AAD8-BF383593C861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FE074F3B-6582-4291-95A0-74492E6BD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Common Widgets - AppBar</a:t>
            </a:r>
          </a:p>
        </p:txBody>
      </p:sp>
      <p:pic>
        <p:nvPicPr>
          <p:cNvPr id="7" name="Picture 23">
            <a:extLst>
              <a:ext uri="{FF2B5EF4-FFF2-40B4-BE49-F238E27FC236}">
                <a16:creationId xmlns:a16="http://schemas.microsoft.com/office/drawing/2014/main" id="{CD550903-F6B7-4529-B39D-3915C3B41F9E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10" b="86838"/>
          <a:stretch>
            <a:fillRect/>
          </a:stretch>
        </p:blipFill>
        <p:spPr bwMode="auto">
          <a:xfrm>
            <a:off x="5381625" y="3703736"/>
            <a:ext cx="4999038" cy="599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F2EC6DDD-E7CA-442C-AEF0-5F0D5A1333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943" y="1664411"/>
            <a:ext cx="4753130" cy="4679239"/>
          </a:xfrm>
        </p:spPr>
        <p:txBody>
          <a:bodyPr/>
          <a:lstStyle/>
          <a:p>
            <a:r>
              <a:rPr lang="en-AU" altLang="en-US" b="1" dirty="0">
                <a:solidFill>
                  <a:schemeClr val="accent1"/>
                </a:solidFill>
              </a:rPr>
              <a:t>Non-editable label</a:t>
            </a:r>
          </a:p>
          <a:p>
            <a:pPr lvl="1"/>
            <a:r>
              <a:rPr lang="en-AU" altLang="en-US" dirty="0"/>
              <a:t>You will learn about editable text in the tutorials (using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TextFormField</a:t>
            </a:r>
            <a:r>
              <a:rPr lang="en-AU" altLang="en-US" dirty="0"/>
              <a:t>)</a:t>
            </a:r>
          </a:p>
          <a:p>
            <a:r>
              <a:rPr lang="en-AU" altLang="en-US" dirty="0"/>
              <a:t>Automatically styled based upon the context they are in</a:t>
            </a:r>
          </a:p>
          <a:p>
            <a:pPr lvl="1"/>
            <a:r>
              <a:rPr lang="en-AU" altLang="en-US" dirty="0"/>
              <a:t>E.g. when shown inside title of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AppBar</a:t>
            </a:r>
            <a:r>
              <a:rPr lang="en-AU" altLang="en-US" dirty="0"/>
              <a:t>, will be white (“on-primary”) and large</a:t>
            </a:r>
          </a:p>
          <a:p>
            <a:pPr lvl="1"/>
            <a:r>
              <a:rPr lang="en-AU" altLang="en-US" dirty="0"/>
              <a:t>Can have style overridden using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style</a:t>
            </a:r>
            <a:r>
              <a:rPr lang="en-AU" altLang="en-US" dirty="0"/>
              <a:t> parameter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01FCDB-CAE3-4C9B-87D2-A5D63928B9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299988" y="2396450"/>
            <a:ext cx="4999038" cy="1486200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61C24-5D8E-443F-9047-FA0BEFA67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45</a:t>
            </a:fld>
            <a:endParaRPr lang="en-US" dirty="0"/>
          </a:p>
        </p:txBody>
      </p:sp>
      <p:sp>
        <p:nvSpPr>
          <p:cNvPr id="67586" name="Title 1">
            <a:extLst>
              <a:ext uri="{FF2B5EF4-FFF2-40B4-BE49-F238E27FC236}">
                <a16:creationId xmlns:a16="http://schemas.microsoft.com/office/drawing/2014/main" id="{C07BDD2A-6FA4-4906-B154-21D53031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Common Widgets - Text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4A3E20A-EBF7-4618-8F26-CDD60DBC65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9073" y="4461550"/>
            <a:ext cx="5876930" cy="203132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'Cookie is a good girl'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const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'Cookie is a good girl'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TextStyle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color:Colors.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amber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fontWeight: FontWeight.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bold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fontSize: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64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'Cookie is a good girl'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style: 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TextStyle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color:Theme.</a:t>
            </a:r>
            <a:r>
              <a:rPr kumimoji="0" lang="en-US" altLang="en-US" sz="1400" b="0" i="1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of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(context).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errorColor</a:t>
            </a:r>
            <a:b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r>
              <a:rPr kumimoji="0" lang="en-US" altLang="en-US" sz="14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endParaRPr kumimoji="0" lang="en-US" altLang="en-US" sz="3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Content Placeholder 2">
            <a:extLst>
              <a:ext uri="{FF2B5EF4-FFF2-40B4-BE49-F238E27FC236}">
                <a16:creationId xmlns:a16="http://schemas.microsoft.com/office/drawing/2014/main" id="{67F0C31D-C2B0-42D6-BEBC-9705C908EF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942" y="1664411"/>
            <a:ext cx="5707707" cy="4679239"/>
          </a:xfrm>
        </p:spPr>
        <p:txBody>
          <a:bodyPr>
            <a:normAutofit lnSpcReduction="10000"/>
          </a:bodyPr>
          <a:lstStyle/>
          <a:p>
            <a:r>
              <a:rPr lang="en-AU" altLang="en-US" b="1" dirty="0">
                <a:solidFill>
                  <a:schemeClr val="accent1"/>
                </a:solidFill>
              </a:rPr>
              <a:t>Layout</a:t>
            </a:r>
            <a:r>
              <a:rPr lang="en-AU" altLang="en-US" dirty="0"/>
              <a:t> style widget, like a Vertical </a:t>
            </a:r>
            <a:r>
              <a:rPr lang="en-AU" altLang="en-US" dirty="0" err="1"/>
              <a:t>LinearLayout</a:t>
            </a:r>
            <a:r>
              <a:rPr lang="en-AU" altLang="en-US" dirty="0"/>
              <a:t>, but more flexible</a:t>
            </a:r>
          </a:p>
          <a:p>
            <a:pPr lvl="1"/>
            <a:r>
              <a:rPr lang="en-AU" altLang="en-US" dirty="0"/>
              <a:t>Has Horizontal counterpart,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Row</a:t>
            </a:r>
          </a:p>
          <a:p>
            <a:r>
              <a:rPr lang="en-AU" altLang="en-US" dirty="0"/>
              <a:t>Params</a:t>
            </a:r>
          </a:p>
          <a:p>
            <a:pPr lvl="1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children</a:t>
            </a:r>
            <a:r>
              <a:rPr lang="en-AU" altLang="en-US" dirty="0"/>
              <a:t>: list of widgets to be displayed</a:t>
            </a:r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crossAxisAlignment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mainAxisAlignment</a:t>
            </a:r>
            <a:r>
              <a:rPr lang="en-AU" altLang="en-US" dirty="0"/>
              <a:t>: how to lay out children</a:t>
            </a:r>
          </a:p>
          <a:p>
            <a:pPr lvl="2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AU" altLang="en-US" dirty="0"/>
              <a:t>,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spaceBetween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spaceAround</a:t>
            </a:r>
            <a:r>
              <a:rPr lang="en-AU" altLang="en-US" dirty="0"/>
              <a:t>, </a:t>
            </a:r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spaceEvenly</a:t>
            </a:r>
            <a:endParaRPr lang="en-AU" alt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AU" alt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mainAxisSize</a:t>
            </a:r>
            <a:r>
              <a:rPr lang="en-AU" altLang="en-US" dirty="0"/>
              <a:t>: how much space to take up</a:t>
            </a:r>
          </a:p>
          <a:p>
            <a:pPr lvl="2"/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AU" altLang="en-US" dirty="0"/>
              <a:t>,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</a:p>
          <a:p>
            <a:r>
              <a:rPr lang="en-AU" altLang="en-US" dirty="0"/>
              <a:t>Overly-complicated documentation:</a:t>
            </a:r>
          </a:p>
          <a:p>
            <a:pPr lvl="1"/>
            <a:r>
              <a:rPr lang="en-AU" altLang="en-US" dirty="0">
                <a:hlinkClick r:id="rId2"/>
              </a:rPr>
              <a:t>https://flutter.dev/docs/development/ui/layout#lay-out-multiple-widgets-vertically-and-horizontally</a:t>
            </a:r>
            <a:r>
              <a:rPr lang="en-AU" altLang="en-US" dirty="0"/>
              <a:t> </a:t>
            </a:r>
          </a:p>
          <a:p>
            <a:endParaRPr lang="en-AU" altLang="en-US" dirty="0"/>
          </a:p>
        </p:txBody>
      </p:sp>
      <p:sp>
        <p:nvSpPr>
          <p:cNvPr id="68612" name="Slide Number Placeholder 3">
            <a:extLst>
              <a:ext uri="{FF2B5EF4-FFF2-40B4-BE49-F238E27FC236}">
                <a16:creationId xmlns:a16="http://schemas.microsoft.com/office/drawing/2014/main" id="{D0DD6EEB-9CDE-44C4-90E6-D396E45CC5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1AF3A26-0B79-42F8-BFC9-100D4C90846E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46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68610" name="Title 1">
            <a:extLst>
              <a:ext uri="{FF2B5EF4-FFF2-40B4-BE49-F238E27FC236}">
                <a16:creationId xmlns:a16="http://schemas.microsoft.com/office/drawing/2014/main" id="{2715F134-F37D-4618-9226-586DE97AD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Common Widgets - Column</a:t>
            </a:r>
          </a:p>
        </p:txBody>
      </p:sp>
      <p:sp>
        <p:nvSpPr>
          <p:cNvPr id="68613" name="TextBox 11">
            <a:extLst>
              <a:ext uri="{FF2B5EF4-FFF2-40B4-BE49-F238E27FC236}">
                <a16:creationId xmlns:a16="http://schemas.microsoft.com/office/drawing/2014/main" id="{6217ACEF-D8A5-49EE-982E-E7A04C5C0C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0863" y="6581775"/>
            <a:ext cx="61007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sz="1200">
                <a:solidFill>
                  <a:schemeClr val="tx1"/>
                </a:solidFill>
                <a:hlinkClick r:id="rId3"/>
              </a:rPr>
              <a:t>https://www.geeksforgeeks.org/row-and-column-widgets-in-flutter-with-example/</a:t>
            </a:r>
            <a:r>
              <a:rPr lang="en-AU" altLang="en-US" sz="120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8614" name="Picture 2" descr="Diagram showing the main axis and cross axis for a row">
            <a:extLst>
              <a:ext uri="{FF2B5EF4-FFF2-40B4-BE49-F238E27FC236}">
                <a16:creationId xmlns:a16="http://schemas.microsoft.com/office/drawing/2014/main" id="{25E3B567-2B7A-4C75-A0D4-3D297087A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072" y="4599474"/>
            <a:ext cx="3667125" cy="20875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615" name="Picture 4" descr="Diagram showing the main axis and cross axis for a column">
            <a:extLst>
              <a:ext uri="{FF2B5EF4-FFF2-40B4-BE49-F238E27FC236}">
                <a16:creationId xmlns:a16="http://schemas.microsoft.com/office/drawing/2014/main" id="{AB4AE234-DB2F-4B15-91FB-B809B2795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5297" y="1256199"/>
            <a:ext cx="1497013" cy="32400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C5EF34-0F67-4577-A06F-74861DCD94DD}"/>
              </a:ext>
            </a:extLst>
          </p:cNvPr>
          <p:cNvSpPr txBox="1"/>
          <p:nvPr/>
        </p:nvSpPr>
        <p:spPr>
          <a:xfrm>
            <a:off x="7179842" y="1256199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Column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3E58C6-191A-4E3F-A32E-E433D071F1E0}"/>
              </a:ext>
            </a:extLst>
          </p:cNvPr>
          <p:cNvSpPr txBox="1"/>
          <p:nvPr/>
        </p:nvSpPr>
        <p:spPr>
          <a:xfrm>
            <a:off x="7380217" y="4611073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Row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Content Placeholder 2">
            <a:extLst>
              <a:ext uri="{FF2B5EF4-FFF2-40B4-BE49-F238E27FC236}">
                <a16:creationId xmlns:a16="http://schemas.microsoft.com/office/drawing/2014/main" id="{70D1C081-1AEF-4436-9A00-9659F1E7C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943" y="1664411"/>
            <a:ext cx="4989930" cy="5022626"/>
          </a:xfrm>
        </p:spPr>
        <p:txBody>
          <a:bodyPr>
            <a:normAutofit fontScale="92500" lnSpcReduction="20000"/>
          </a:bodyPr>
          <a:lstStyle/>
          <a:p>
            <a:r>
              <a:rPr lang="en-AU" altLang="en-US" dirty="0"/>
              <a:t>One of the main </a:t>
            </a:r>
            <a:r>
              <a:rPr lang="en-AU" altLang="en-US" b="1" dirty="0">
                <a:solidFill>
                  <a:schemeClr val="accent1"/>
                </a:solidFill>
              </a:rPr>
              <a:t>headaches</a:t>
            </a:r>
            <a:r>
              <a:rPr lang="en-AU" altLang="en-US" dirty="0"/>
              <a:t> you will come across in Flutter development is invalid layouts or layouts that </a:t>
            </a:r>
            <a:r>
              <a:rPr lang="en-AU" altLang="en-US" b="1" dirty="0">
                <a:solidFill>
                  <a:schemeClr val="accent1"/>
                </a:solidFill>
              </a:rPr>
              <a:t>overflow</a:t>
            </a:r>
          </a:p>
          <a:p>
            <a:r>
              <a:rPr lang="en-AU" altLang="en-US" dirty="0"/>
              <a:t>These happen when you accidentally don’t provide </a:t>
            </a:r>
            <a:r>
              <a:rPr lang="en-AU" altLang="en-US" b="1" dirty="0">
                <a:solidFill>
                  <a:schemeClr val="accent1"/>
                </a:solidFill>
              </a:rPr>
              <a:t>enough information </a:t>
            </a:r>
            <a:r>
              <a:rPr lang="en-AU" altLang="en-US" dirty="0"/>
              <a:t>about how a widget should be laid out</a:t>
            </a:r>
          </a:p>
          <a:p>
            <a:pPr lvl="1"/>
            <a:r>
              <a:rPr lang="en-AU" altLang="en-US" dirty="0"/>
              <a:t>E.g. unconstrained width or height</a:t>
            </a:r>
          </a:p>
          <a:p>
            <a:r>
              <a:rPr lang="en-AU" altLang="en-US" dirty="0"/>
              <a:t>The error messages are often confusingly worded, and </a:t>
            </a:r>
            <a:r>
              <a:rPr lang="en-AU" altLang="en-US" b="1" dirty="0">
                <a:solidFill>
                  <a:schemeClr val="accent1"/>
                </a:solidFill>
              </a:rPr>
              <a:t>difficult</a:t>
            </a:r>
            <a:r>
              <a:rPr lang="en-AU" altLang="en-US" dirty="0"/>
              <a:t> to trace (due to long stacks)</a:t>
            </a:r>
          </a:p>
          <a:p>
            <a:r>
              <a:rPr lang="en-AU" altLang="en-US" dirty="0"/>
              <a:t>Here are some common errors, and ways to get around them:</a:t>
            </a:r>
          </a:p>
          <a:p>
            <a:pPr lvl="1"/>
            <a:r>
              <a:rPr lang="en-AU" altLang="en-US" dirty="0">
                <a:hlinkClick r:id="rId2"/>
              </a:rPr>
              <a:t>https://flutter.dev/docs/testing/common-errors</a:t>
            </a:r>
            <a:r>
              <a:rPr lang="en-AU" altLang="en-US" dirty="0"/>
              <a:t> </a:t>
            </a:r>
          </a:p>
          <a:p>
            <a:r>
              <a:rPr lang="en-AU" altLang="en-US" dirty="0"/>
              <a:t>A common widget that you may need to solve these errors is the </a:t>
            </a:r>
            <a:r>
              <a:rPr lang="en-AU" alt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Expanded</a:t>
            </a:r>
            <a:r>
              <a:rPr lang="en-AU" altLang="en-US" dirty="0"/>
              <a:t> widget</a:t>
            </a:r>
          </a:p>
          <a:p>
            <a:pPr lvl="1"/>
            <a:r>
              <a:rPr lang="en-AU" altLang="en-US" dirty="0"/>
              <a:t>These widgets can also be the </a:t>
            </a:r>
            <a:r>
              <a:rPr lang="en-AU" altLang="en-US" i="1" dirty="0"/>
              <a:t>cause</a:t>
            </a:r>
            <a:r>
              <a:rPr lang="en-AU" altLang="en-US" dirty="0"/>
              <a:t> of this problem, lol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84EBA8-F117-4E11-B85E-B6E78B894E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9636" name="Slide Number Placeholder 3">
            <a:extLst>
              <a:ext uri="{FF2B5EF4-FFF2-40B4-BE49-F238E27FC236}">
                <a16:creationId xmlns:a16="http://schemas.microsoft.com/office/drawing/2014/main" id="{4EF6909D-5130-42A4-840B-AAF7EA83152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fld id="{15216D9E-8299-455D-9E67-E669CDBFBB8D}" type="slidenum">
              <a:rPr lang="en-AU" altLang="en-US" smtClean="0"/>
              <a:pPr/>
              <a:t>47</a:t>
            </a:fld>
            <a:endParaRPr lang="en-AU" altLang="en-US"/>
          </a:p>
        </p:txBody>
      </p:sp>
      <p:sp>
        <p:nvSpPr>
          <p:cNvPr id="69634" name="Title 1">
            <a:extLst>
              <a:ext uri="{FF2B5EF4-FFF2-40B4-BE49-F238E27FC236}">
                <a16:creationId xmlns:a16="http://schemas.microsoft.com/office/drawing/2014/main" id="{61BC6F2B-3E3E-4D5C-A091-A66D2E2F5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Spoiler Alert</a:t>
            </a:r>
          </a:p>
        </p:txBody>
      </p:sp>
      <p:pic>
        <p:nvPicPr>
          <p:cNvPr id="69637" name="Picture 2" descr="Widget overflowed by pixels | Flutter Clutter">
            <a:extLst>
              <a:ext uri="{FF2B5EF4-FFF2-40B4-BE49-F238E27FC236}">
                <a16:creationId xmlns:a16="http://schemas.microsoft.com/office/drawing/2014/main" id="{ED9893B8-F791-4D2F-AEE8-EA0A8BA61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1" t="11636" r="23422" b="11636"/>
          <a:stretch>
            <a:fillRect/>
          </a:stretch>
        </p:blipFill>
        <p:spPr bwMode="auto">
          <a:xfrm>
            <a:off x="5607405" y="1008062"/>
            <a:ext cx="428625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8" name="Picture 4" descr="#Gob Bluth from 👻">
            <a:extLst>
              <a:ext uri="{FF2B5EF4-FFF2-40B4-BE49-F238E27FC236}">
                <a16:creationId xmlns:a16="http://schemas.microsoft.com/office/drawing/2014/main" id="{241EF9FA-5B69-4CF0-8503-8DE398A4F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0430" y="4176712"/>
            <a:ext cx="4213225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9" name="Graphic 4" descr="Badge Question Mark with solid fill">
            <a:hlinkClick r:id="rId5"/>
            <a:extLst>
              <a:ext uri="{FF2B5EF4-FFF2-40B4-BE49-F238E27FC236}">
                <a16:creationId xmlns:a16="http://schemas.microsoft.com/office/drawing/2014/main" id="{EE6B8D98-6EEF-405F-90AC-B65E1C6FC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7600" y="0"/>
            <a:ext cx="9144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A288B0B8-9903-4F9C-9A5F-C56B169293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5943" y="1664412"/>
            <a:ext cx="4989930" cy="3733212"/>
          </a:xfrm>
        </p:spPr>
        <p:txBody>
          <a:bodyPr>
            <a:normAutofit lnSpcReduction="10000"/>
          </a:bodyPr>
          <a:lstStyle/>
          <a:p>
            <a:r>
              <a:rPr lang="en-AU" altLang="en-US" dirty="0"/>
              <a:t>Hot Reload</a:t>
            </a:r>
          </a:p>
          <a:p>
            <a:pPr lvl="1"/>
            <a:r>
              <a:rPr lang="en-AU" altLang="en-US" dirty="0"/>
              <a:t>Reloads your application after you make code changes</a:t>
            </a:r>
          </a:p>
          <a:p>
            <a:pPr lvl="1"/>
            <a:r>
              <a:rPr lang="en-AU" altLang="en-US" dirty="0"/>
              <a:t>Retains State</a:t>
            </a:r>
          </a:p>
          <a:p>
            <a:pPr lvl="1"/>
            <a:r>
              <a:rPr lang="en-AU" altLang="en-US" dirty="0"/>
              <a:t>Allows you to iterate quickly and see immediate changes without re-navigating</a:t>
            </a:r>
          </a:p>
          <a:p>
            <a:r>
              <a:rPr lang="en-AU" altLang="en-US" dirty="0"/>
              <a:t>Moving Widgets</a:t>
            </a:r>
          </a:p>
          <a:p>
            <a:pPr lvl="1"/>
            <a:r>
              <a:rPr lang="en-AU" altLang="en-US" dirty="0" err="1"/>
              <a:t>Alt+Enter</a:t>
            </a:r>
            <a:endParaRPr lang="en-AU" altLang="en-US" dirty="0"/>
          </a:p>
          <a:p>
            <a:r>
              <a:rPr lang="en-AU" altLang="en-US" dirty="0"/>
              <a:t>Extracting/Reusing Custom Widgets</a:t>
            </a:r>
          </a:p>
          <a:p>
            <a:pPr lvl="1"/>
            <a:r>
              <a:rPr lang="en-AU" altLang="en-US" dirty="0" err="1"/>
              <a:t>Alt+Enter</a:t>
            </a:r>
            <a:endParaRPr lang="en-AU" alt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516BEBF-EB0B-4D10-B5A4-552771F59A5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0660" name="Slide Number Placeholder 3">
            <a:extLst>
              <a:ext uri="{FF2B5EF4-FFF2-40B4-BE49-F238E27FC236}">
                <a16:creationId xmlns:a16="http://schemas.microsoft.com/office/drawing/2014/main" id="{7309B7F8-0E5F-46EE-AAB9-1EB4566147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7F2D597-6B47-47E8-901F-1D774F761292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48</a:t>
            </a:fld>
            <a:endParaRPr lang="en-AU" altLang="en-US">
              <a:solidFill>
                <a:schemeClr val="accent1"/>
              </a:solidFill>
            </a:endParaRPr>
          </a:p>
        </p:txBody>
      </p:sp>
      <p:sp>
        <p:nvSpPr>
          <p:cNvPr id="70658" name="Title 1">
            <a:extLst>
              <a:ext uri="{FF2B5EF4-FFF2-40B4-BE49-F238E27FC236}">
                <a16:creationId xmlns:a16="http://schemas.microsoft.com/office/drawing/2014/main" id="{FC8339F4-1270-47B2-BC43-0F59570F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Nice Flutter Features </a:t>
            </a:r>
          </a:p>
        </p:txBody>
      </p:sp>
      <p:pic>
        <p:nvPicPr>
          <p:cNvPr id="70661" name="Picture 4">
            <a:extLst>
              <a:ext uri="{FF2B5EF4-FFF2-40B4-BE49-F238E27FC236}">
                <a16:creationId xmlns:a16="http://schemas.microsoft.com/office/drawing/2014/main" id="{D40117D9-301D-4AD7-B387-32CD86F20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896" y="821896"/>
            <a:ext cx="3756025" cy="74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2" name="Picture 5">
            <a:extLst>
              <a:ext uri="{FF2B5EF4-FFF2-40B4-BE49-F238E27FC236}">
                <a16:creationId xmlns:a16="http://schemas.microsoft.com/office/drawing/2014/main" id="{DF5091CE-C09A-475B-8EF5-670504EA1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6847" y="1664410"/>
            <a:ext cx="2016125" cy="139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6">
            <a:extLst>
              <a:ext uri="{FF2B5EF4-FFF2-40B4-BE49-F238E27FC236}">
                <a16:creationId xmlns:a16="http://schemas.microsoft.com/office/drawing/2014/main" id="{12678559-5E24-4258-B0C8-2E3E8C0D8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548" y="3127360"/>
            <a:ext cx="238125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7">
            <a:extLst>
              <a:ext uri="{FF2B5EF4-FFF2-40B4-BE49-F238E27FC236}">
                <a16:creationId xmlns:a16="http://schemas.microsoft.com/office/drawing/2014/main" id="{E79A0B35-21FB-4901-B075-C3A63ABFB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323" y="5373672"/>
            <a:ext cx="2932112" cy="154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5" name="Rectangle 8">
            <a:extLst>
              <a:ext uri="{FF2B5EF4-FFF2-40B4-BE49-F238E27FC236}">
                <a16:creationId xmlns:a16="http://schemas.microsoft.com/office/drawing/2014/main" id="{1D185900-E2CB-4DE7-9C2B-796E5861D8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433" y="5475719"/>
            <a:ext cx="2226030" cy="1200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AU" altLang="en-US" dirty="0" err="1">
                <a:solidFill>
                  <a:srgbClr val="2196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ColourfulBox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b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AU" altLang="en-US" dirty="0" err="1">
                <a:solidFill>
                  <a:srgbClr val="2196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ColourfulBox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b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AU" altLang="en-US" dirty="0" err="1">
                <a:solidFill>
                  <a:srgbClr val="2196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ColourfulBox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b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AU" altLang="en-US" dirty="0" err="1">
                <a:solidFill>
                  <a:srgbClr val="2196F3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ColourfulBox</a:t>
            </a:r>
            <a:r>
              <a:rPr lang="en-AU" altLang="en-US" dirty="0">
                <a:solidFill>
                  <a:srgbClr val="000000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(),</a:t>
            </a:r>
            <a:endParaRPr lang="en-AU" altLang="en-US" dirty="0">
              <a:solidFill>
                <a:schemeClr val="tx1"/>
              </a:solidFill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B56B5B50-D2C5-4F4B-BBE9-EB2DE0E39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altLang="en-US"/>
              <a:t>Self Study</a:t>
            </a:r>
          </a:p>
        </p:txBody>
      </p:sp>
      <p:sp>
        <p:nvSpPr>
          <p:cNvPr id="72707" name="Content Placeholder 2">
            <a:extLst>
              <a:ext uri="{FF2B5EF4-FFF2-40B4-BE49-F238E27FC236}">
                <a16:creationId xmlns:a16="http://schemas.microsoft.com/office/drawing/2014/main" id="{9745F359-69C6-43BE-B3A5-0ABABF488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altLang="en-US"/>
              <a:t>Before Week 10 Tutorial</a:t>
            </a:r>
          </a:p>
          <a:p>
            <a:pPr lvl="1"/>
            <a:r>
              <a:rPr lang="en-AU" altLang="en-US"/>
              <a:t>Install Flutter SDK</a:t>
            </a:r>
          </a:p>
          <a:p>
            <a:pPr lvl="1"/>
            <a:r>
              <a:rPr lang="en-AU" altLang="en-US"/>
              <a:t>For some of you, that also means install Android Studio!</a:t>
            </a:r>
          </a:p>
          <a:p>
            <a:pPr lvl="2"/>
            <a:r>
              <a:rPr lang="en-AU" altLang="en-US"/>
              <a:t>Or VSCode, it is up to you</a:t>
            </a:r>
          </a:p>
        </p:txBody>
      </p:sp>
      <p:sp>
        <p:nvSpPr>
          <p:cNvPr id="72708" name="Slide Number Placeholder 3">
            <a:extLst>
              <a:ext uri="{FF2B5EF4-FFF2-40B4-BE49-F238E27FC236}">
                <a16:creationId xmlns:a16="http://schemas.microsoft.com/office/drawing/2014/main" id="{B5854F27-753E-4D40-97CF-EAC40B3135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B6986108-6DB0-496B-9544-65A38B565FFA}" type="slidenum">
              <a:rPr lang="en-AU" altLang="en-US" smtClean="0">
                <a:solidFill>
                  <a:schemeClr val="accent1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49</a:t>
            </a:fld>
            <a:endParaRPr lang="en-AU" altLang="en-US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23EC19-6123-42FA-ACBA-EA325D5F3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25602" name="Title 1">
            <a:extLst>
              <a:ext uri="{FF2B5EF4-FFF2-40B4-BE49-F238E27FC236}">
                <a16:creationId xmlns:a16="http://schemas.microsoft.com/office/drawing/2014/main" id="{6835B809-7875-4F86-90E5-55B83E616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2"/>
            <a:ext cx="9986616" cy="1084749"/>
          </a:xfrm>
        </p:spPr>
        <p:txBody>
          <a:bodyPr/>
          <a:lstStyle/>
          <a:p>
            <a:r>
              <a:rPr lang="en-AU" altLang="en-US" dirty="0"/>
              <a:t>Mobile Device Development Landscape</a:t>
            </a: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93373766-7CB5-4B15-B89C-A71011ECD91C}"/>
              </a:ext>
            </a:extLst>
          </p:cNvPr>
          <p:cNvSpPr/>
          <p:nvPr/>
        </p:nvSpPr>
        <p:spPr bwMode="auto">
          <a:xfrm>
            <a:off x="873125" y="2060575"/>
            <a:ext cx="9255125" cy="367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3859" tIns="31929" rIns="63859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" name="Rounded Rectangle 53">
            <a:extLst>
              <a:ext uri="{FF2B5EF4-FFF2-40B4-BE49-F238E27FC236}">
                <a16:creationId xmlns:a16="http://schemas.microsoft.com/office/drawing/2014/main" id="{F93E8278-DEAF-4961-9B39-3D1009341C78}"/>
              </a:ext>
            </a:extLst>
          </p:cNvPr>
          <p:cNvSpPr>
            <a:spLocks noChangeAspect="1"/>
          </p:cNvSpPr>
          <p:nvPr/>
        </p:nvSpPr>
        <p:spPr bwMode="auto">
          <a:xfrm>
            <a:off x="7862888" y="2190750"/>
            <a:ext cx="1979612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Native Mobile Apps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Android, iOS, Windows Mobile</a:t>
            </a:r>
            <a:br>
              <a:rPr lang="en-AU" sz="1600" dirty="0"/>
            </a:br>
            <a:r>
              <a:rPr lang="en-AU" sz="1600" dirty="0"/>
              <a:t>(Java/Swift)</a:t>
            </a:r>
          </a:p>
        </p:txBody>
      </p:sp>
      <p:sp>
        <p:nvSpPr>
          <p:cNvPr id="10" name="Rounded Rectangle 56">
            <a:extLst>
              <a:ext uri="{FF2B5EF4-FFF2-40B4-BE49-F238E27FC236}">
                <a16:creationId xmlns:a16="http://schemas.microsoft.com/office/drawing/2014/main" id="{264233F1-6869-423C-A871-58CBAAFD5512}"/>
              </a:ext>
            </a:extLst>
          </p:cNvPr>
          <p:cNvSpPr>
            <a:spLocks noChangeAspect="1"/>
          </p:cNvSpPr>
          <p:nvPr/>
        </p:nvSpPr>
        <p:spPr bwMode="auto">
          <a:xfrm>
            <a:off x="1127125" y="2190750"/>
            <a:ext cx="1979613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1929" rIns="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Mobile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Web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HTML5</a:t>
            </a: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(+CSS, JS)</a:t>
            </a:r>
            <a:endParaRPr lang="en-AU" sz="105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1" name="Rounded Rectangle 59">
            <a:extLst>
              <a:ext uri="{FF2B5EF4-FFF2-40B4-BE49-F238E27FC236}">
                <a16:creationId xmlns:a16="http://schemas.microsoft.com/office/drawing/2014/main" id="{952ADDBE-A616-4E6A-9B04-4A1554505005}"/>
              </a:ext>
            </a:extLst>
          </p:cNvPr>
          <p:cNvSpPr>
            <a:spLocks noChangeAspect="1"/>
          </p:cNvSpPr>
          <p:nvPr/>
        </p:nvSpPr>
        <p:spPr bwMode="auto">
          <a:xfrm>
            <a:off x="5595938" y="2195513"/>
            <a:ext cx="1979612" cy="3406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Cross-compiler Tools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Xamarin (C#)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Flutter (Dart)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Unity (C#)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</p:txBody>
      </p:sp>
      <p:sp>
        <p:nvSpPr>
          <p:cNvPr id="12" name="Rounded Rectangle 56">
            <a:extLst>
              <a:ext uri="{FF2B5EF4-FFF2-40B4-BE49-F238E27FC236}">
                <a16:creationId xmlns:a16="http://schemas.microsoft.com/office/drawing/2014/main" id="{14CB934E-EA2A-4306-A46D-0DF91687BA5A}"/>
              </a:ext>
            </a:extLst>
          </p:cNvPr>
          <p:cNvSpPr>
            <a:spLocks noChangeAspect="1"/>
          </p:cNvSpPr>
          <p:nvPr/>
        </p:nvSpPr>
        <p:spPr bwMode="auto">
          <a:xfrm>
            <a:off x="3362325" y="2190750"/>
            <a:ext cx="1979613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1929" rIns="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Web-based Cross-Platform Toolkits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Cordova</a:t>
            </a: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(+HTML, CSS, JS)</a:t>
            </a:r>
            <a:endParaRPr lang="en-AU" sz="105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3" name="Rounded Rectangle 53">
            <a:extLst>
              <a:ext uri="{FF2B5EF4-FFF2-40B4-BE49-F238E27FC236}">
                <a16:creationId xmlns:a16="http://schemas.microsoft.com/office/drawing/2014/main" id="{A6B250D1-FB64-48E3-BD7B-370DC6AB3D82}"/>
              </a:ext>
            </a:extLst>
          </p:cNvPr>
          <p:cNvSpPr>
            <a:spLocks noChangeAspect="1"/>
          </p:cNvSpPr>
          <p:nvPr/>
        </p:nvSpPr>
        <p:spPr bwMode="auto">
          <a:xfrm>
            <a:off x="7862888" y="2190750"/>
            <a:ext cx="1979612" cy="3411538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Native Mobile Apps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Android, iOS, Windows Mobile</a:t>
            </a:r>
            <a:br>
              <a:rPr lang="en-AU" sz="1600" dirty="0"/>
            </a:br>
            <a:r>
              <a:rPr lang="en-AU" sz="1600" dirty="0"/>
              <a:t>(Java/Swift)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28B7C8-8B23-4656-8C86-84E1BDE3D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B2E1CC6-859C-41AE-99A0-191E72F3CA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623042"/>
              </p:ext>
            </p:extLst>
          </p:nvPr>
        </p:nvGraphicFramePr>
        <p:xfrm>
          <a:off x="833438" y="1373188"/>
          <a:ext cx="8399464" cy="539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98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9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9986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998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23288">
                <a:tc>
                  <a:txBody>
                    <a:bodyPr/>
                    <a:lstStyle/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solidFill>
                            <a:schemeClr val="tx1"/>
                          </a:solidFill>
                        </a:rPr>
                        <a:t>Android</a:t>
                      </a:r>
                    </a:p>
                    <a:p>
                      <a:pPr algn="ctr"/>
                      <a:endParaRPr lang="en-AU" sz="1800" dirty="0">
                        <a:solidFill>
                          <a:schemeClr val="accent2">
                            <a:lumMod val="50000"/>
                          </a:schemeClr>
                        </a:solidFill>
                      </a:endParaRP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solidFill>
                            <a:schemeClr val="tx1"/>
                          </a:solidFill>
                        </a:rPr>
                        <a:t>iOS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>
                          <a:solidFill>
                            <a:schemeClr val="tx1"/>
                          </a:solidFill>
                        </a:rPr>
                        <a:t>Windows Mobile</a:t>
                      </a:r>
                    </a:p>
                  </a:txBody>
                  <a:tcPr marL="91436" marR="91436" marT="45713" marB="4571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746">
                <a:tc>
                  <a:txBody>
                    <a:bodyPr/>
                    <a:lstStyle/>
                    <a:p>
                      <a:r>
                        <a:rPr lang="en-AU" sz="1800" dirty="0"/>
                        <a:t>IDE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Android Studio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 err="1"/>
                        <a:t>XCode</a:t>
                      </a:r>
                      <a:endParaRPr lang="en-AU" sz="1800" dirty="0"/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Visual Studio</a:t>
                      </a:r>
                    </a:p>
                  </a:txBody>
                  <a:tcPr marL="91436" marR="91436" marT="45713" marB="45713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5440">
                <a:tc>
                  <a:txBody>
                    <a:bodyPr/>
                    <a:lstStyle/>
                    <a:p>
                      <a:r>
                        <a:rPr lang="en-AU" sz="1800" dirty="0"/>
                        <a:t>Programming Language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Java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/>
                        <a:t>Objective-C, Swift</a:t>
                      </a:r>
                    </a:p>
                  </a:txBody>
                  <a:tcPr marL="91436" marR="91436" marT="45713" marB="4571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dirty="0" err="1"/>
                        <a:t>.Net</a:t>
                      </a:r>
                      <a:r>
                        <a:rPr lang="en-GB" sz="1800" dirty="0"/>
                        <a:t>/</a:t>
                      </a:r>
                      <a:r>
                        <a:rPr lang="en-AU" sz="1800" dirty="0"/>
                        <a:t>C#</a:t>
                      </a:r>
                    </a:p>
                  </a:txBody>
                  <a:tcPr marL="91436" marR="91436" marT="45713" marB="45713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63026">
                <a:tc>
                  <a:txBody>
                    <a:bodyPr/>
                    <a:lstStyle/>
                    <a:p>
                      <a:r>
                        <a:rPr lang="en-AU" sz="1800" dirty="0"/>
                        <a:t>Software Design Paradigms</a:t>
                      </a:r>
                    </a:p>
                  </a:txBody>
                  <a:tcPr marL="91436" marR="91436" marT="45713" marB="45713"/>
                </a:tc>
                <a:tc gridSpan="3">
                  <a:txBody>
                    <a:bodyPr/>
                    <a:lstStyle/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  <a:p>
                      <a:endParaRPr lang="en-AU" sz="1800" dirty="0"/>
                    </a:p>
                  </a:txBody>
                  <a:tcPr marL="91436" marR="91436" marT="45713" marB="45713"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27677" name="Object 7">
            <a:extLst>
              <a:ext uri="{FF2B5EF4-FFF2-40B4-BE49-F238E27FC236}">
                <a16:creationId xmlns:a16="http://schemas.microsoft.com/office/drawing/2014/main" id="{F704A0FE-7E71-4944-9CD2-7C3C7CF830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019596"/>
              </p:ext>
            </p:extLst>
          </p:nvPr>
        </p:nvGraphicFramePr>
        <p:xfrm>
          <a:off x="7578725" y="1841674"/>
          <a:ext cx="1085850" cy="216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4" imgW="3314286" imgH="6590476" progId="Photoshop.Image.13">
                  <p:embed/>
                </p:oleObj>
              </mc:Choice>
              <mc:Fallback>
                <p:oleObj name="Image" r:id="rId4" imgW="3314286" imgH="6590476" progId="Photoshop.Image.13">
                  <p:embed/>
                  <p:pic>
                    <p:nvPicPr>
                      <p:cNvPr id="27677" name="Object 7">
                        <a:extLst>
                          <a:ext uri="{FF2B5EF4-FFF2-40B4-BE49-F238E27FC236}">
                            <a16:creationId xmlns:a16="http://schemas.microsoft.com/office/drawing/2014/main" id="{F704A0FE-7E71-4944-9CD2-7C3C7CF830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78725" y="1841674"/>
                        <a:ext cx="1085850" cy="216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78" name="Picture 8">
            <a:extLst>
              <a:ext uri="{FF2B5EF4-FFF2-40B4-BE49-F238E27FC236}">
                <a16:creationId xmlns:a16="http://schemas.microsoft.com/office/drawing/2014/main" id="{8FDD8720-1B9C-41E4-99DB-846C0E4D28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325" y="1841674"/>
            <a:ext cx="104775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0" name="Picture 12">
            <a:extLst>
              <a:ext uri="{FF2B5EF4-FFF2-40B4-BE49-F238E27FC236}">
                <a16:creationId xmlns:a16="http://schemas.microsoft.com/office/drawing/2014/main" id="{4C588BE0-7B9B-457E-A5F0-AC092747F4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175" y="1841674"/>
            <a:ext cx="110490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1" name="Picture 18">
            <a:extLst>
              <a:ext uri="{FF2B5EF4-FFF2-40B4-BE49-F238E27FC236}">
                <a16:creationId xmlns:a16="http://schemas.microsoft.com/office/drawing/2014/main" id="{6F2474F7-A806-48F9-81A3-BE569568D8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4050" y="5464175"/>
            <a:ext cx="2967038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82" name="Picture 19">
            <a:extLst>
              <a:ext uri="{FF2B5EF4-FFF2-40B4-BE49-F238E27FC236}">
                <a16:creationId xmlns:a16="http://schemas.microsoft.com/office/drawing/2014/main" id="{A7683DCF-A948-42B8-9DBE-DA8A8562CC0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00" y="5464175"/>
            <a:ext cx="2457450" cy="1211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83" name="Slide Number Placeholder 1">
            <a:extLst>
              <a:ext uri="{FF2B5EF4-FFF2-40B4-BE49-F238E27FC236}">
                <a16:creationId xmlns:a16="http://schemas.microsoft.com/office/drawing/2014/main" id="{B2C17FFE-A82E-492E-9FCA-139DB95E59A4}"/>
              </a:ext>
            </a:extLst>
          </p:cNvPr>
          <p:cNvSpPr txBox="1">
            <a:spLocks/>
          </p:cNvSpPr>
          <p:nvPr/>
        </p:nvSpPr>
        <p:spPr bwMode="auto">
          <a:xfrm>
            <a:off x="8415338" y="6529388"/>
            <a:ext cx="1676400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5AD4540-E495-4741-AE47-43463BF3F05B}" type="slidenum">
              <a:rPr lang="en-AU" altLang="en-US" sz="900">
                <a:solidFill>
                  <a:schemeClr val="bg1"/>
                </a:solidFill>
                <a:latin typeface="Helvetica" panose="020B0604020202020204" pitchFamily="34" charset="0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AU" altLang="en-US" sz="900">
              <a:solidFill>
                <a:schemeClr val="bg1"/>
              </a:solidFill>
              <a:latin typeface="Helvetica" panose="020B0604020202020204" pitchFamily="34" charset="0"/>
            </a:endParaRPr>
          </a:p>
        </p:txBody>
      </p:sp>
      <p:sp>
        <p:nvSpPr>
          <p:cNvPr id="27684" name="Title 1">
            <a:extLst>
              <a:ext uri="{FF2B5EF4-FFF2-40B4-BE49-F238E27FC236}">
                <a16:creationId xmlns:a16="http://schemas.microsoft.com/office/drawing/2014/main" id="{B487E55E-155C-4505-8684-204F517A0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AU" altLang="en-US"/>
              <a:t>Native Device Development Tools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2A5821-8C8A-4374-9E9E-C3BA0B09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57332-CDE6-4F10-8C00-DD2162B9F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altLang="en-US" kern="0" dirty="0"/>
              <a:t>iOS – XCode Development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B9BA10-EEF4-4F93-9EC7-D03A252C79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1696308"/>
            <a:ext cx="10148887" cy="45766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D68149-BEA4-40E0-AE9F-1B02D5D6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BDBCD-0741-426B-A3F2-058EAF6E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AU" altLang="en-US" kern="0" dirty="0"/>
              <a:t>Android – Android Studio Development</a:t>
            </a:r>
            <a:endParaRPr lang="en-AU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369382A2-4FA6-4708-8F1A-C35A80CADC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78" y="1663700"/>
            <a:ext cx="8347657" cy="464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0B783-C10F-4F5D-A708-263FE468D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BC1F1-E35B-4585-BA32-47E0B5D0D1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33795" name="Slide Number Placeholder 1">
            <a:extLst>
              <a:ext uri="{FF2B5EF4-FFF2-40B4-BE49-F238E27FC236}">
                <a16:creationId xmlns:a16="http://schemas.microsoft.com/office/drawing/2014/main" id="{3C7D4488-9196-4738-906C-4519E5FC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>
                <a:solidFill>
                  <a:srgbClr val="404040"/>
                </a:solidFill>
                <a:latin typeface="Trebuchet MS" panose="020B0603020202020204" pitchFamily="34" charset="0"/>
              </a:defRPr>
            </a:lvl1pPr>
            <a:lvl2pPr marL="742950" indent="-28575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600">
                <a:solidFill>
                  <a:srgbClr val="404040"/>
                </a:solidFill>
                <a:latin typeface="Trebuchet MS" panose="020B0603020202020204" pitchFamily="34" charset="0"/>
              </a:defRPr>
            </a:lvl2pPr>
            <a:lvl3pPr marL="11430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400">
                <a:solidFill>
                  <a:srgbClr val="404040"/>
                </a:solidFill>
                <a:latin typeface="Trebuchet MS" panose="020B0603020202020204" pitchFamily="34" charset="0"/>
              </a:defRPr>
            </a:lvl3pPr>
            <a:lvl4pPr marL="16002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4pPr>
            <a:lvl5pPr marL="2057400" indent="-228600">
              <a:spcBef>
                <a:spcPts val="1000"/>
              </a:spcBef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5pPr>
            <a:lvl6pPr marL="25146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6pPr>
            <a:lvl7pPr marL="29718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7pPr>
            <a:lvl8pPr marL="34290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8pPr>
            <a:lvl9pPr marL="3886200" indent="-228600" defTabSz="457200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anose="05040102010807070707" pitchFamily="18" charset="2"/>
              <a:buChar char=""/>
              <a:defRPr sz="1200">
                <a:solidFill>
                  <a:srgbClr val="404040"/>
                </a:solidFill>
                <a:latin typeface="Trebuchet MS" panose="020B0603020202020204" pitchFamily="34" charset="0"/>
              </a:defRPr>
            </a:lvl9pPr>
          </a:lstStyle>
          <a:p>
            <a:fld id="{02EBC1E4-095E-4D77-9B00-283BABD34DF7}" type="slidenum">
              <a:rPr lang="en-AU" altLang="en-US" smtClean="0"/>
              <a:pPr/>
              <a:t>9</a:t>
            </a:fld>
            <a:endParaRPr lang="en-AU" altLang="en-US"/>
          </a:p>
        </p:txBody>
      </p:sp>
      <p:sp>
        <p:nvSpPr>
          <p:cNvPr id="33794" name="Title 1">
            <a:extLst>
              <a:ext uri="{FF2B5EF4-FFF2-40B4-BE49-F238E27FC236}">
                <a16:creationId xmlns:a16="http://schemas.microsoft.com/office/drawing/2014/main" id="{998C06B6-C58A-4764-8009-8FAD7A9A0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7823" y="170963"/>
            <a:ext cx="9986616" cy="1158216"/>
          </a:xfrm>
        </p:spPr>
        <p:txBody>
          <a:bodyPr/>
          <a:lstStyle/>
          <a:p>
            <a:r>
              <a:rPr lang="en-AU" altLang="en-US" dirty="0"/>
              <a:t>Mobile Device Development Landscape</a:t>
            </a:r>
          </a:p>
        </p:txBody>
      </p:sp>
      <p:sp>
        <p:nvSpPr>
          <p:cNvPr id="8" name="Rounded Rectangle 43">
            <a:extLst>
              <a:ext uri="{FF2B5EF4-FFF2-40B4-BE49-F238E27FC236}">
                <a16:creationId xmlns:a16="http://schemas.microsoft.com/office/drawing/2014/main" id="{D031474C-7EBB-453C-9066-04F4EEFA3243}"/>
              </a:ext>
            </a:extLst>
          </p:cNvPr>
          <p:cNvSpPr/>
          <p:nvPr/>
        </p:nvSpPr>
        <p:spPr bwMode="auto">
          <a:xfrm>
            <a:off x="873125" y="2060575"/>
            <a:ext cx="9255125" cy="367188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63859" tIns="31929" rIns="63859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200">
              <a:solidFill>
                <a:srgbClr val="000000"/>
              </a:solidFill>
              <a:ea typeface="ＭＳ Ｐゴシック" pitchFamily="34" charset="-128"/>
            </a:endParaRPr>
          </a:p>
        </p:txBody>
      </p:sp>
      <p:sp>
        <p:nvSpPr>
          <p:cNvPr id="9" name="Rounded Rectangle 53">
            <a:extLst>
              <a:ext uri="{FF2B5EF4-FFF2-40B4-BE49-F238E27FC236}">
                <a16:creationId xmlns:a16="http://schemas.microsoft.com/office/drawing/2014/main" id="{51011595-6552-4D94-BF07-B78CA09C70CF}"/>
              </a:ext>
            </a:extLst>
          </p:cNvPr>
          <p:cNvSpPr>
            <a:spLocks noChangeAspect="1"/>
          </p:cNvSpPr>
          <p:nvPr/>
        </p:nvSpPr>
        <p:spPr bwMode="auto">
          <a:xfrm>
            <a:off x="7862888" y="2190750"/>
            <a:ext cx="1979612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Native Mobile Apps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Android, iOS, Windows Mobile (Java/Swift)</a:t>
            </a:r>
          </a:p>
        </p:txBody>
      </p:sp>
      <p:sp>
        <p:nvSpPr>
          <p:cNvPr id="10" name="Rounded Rectangle 56">
            <a:extLst>
              <a:ext uri="{FF2B5EF4-FFF2-40B4-BE49-F238E27FC236}">
                <a16:creationId xmlns:a16="http://schemas.microsoft.com/office/drawing/2014/main" id="{59BBB8AB-BA56-43F6-B77D-760F8D1BC65B}"/>
              </a:ext>
            </a:extLst>
          </p:cNvPr>
          <p:cNvSpPr>
            <a:spLocks noChangeAspect="1"/>
          </p:cNvSpPr>
          <p:nvPr/>
        </p:nvSpPr>
        <p:spPr bwMode="auto">
          <a:xfrm>
            <a:off x="1127125" y="2190750"/>
            <a:ext cx="1979613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1929" rIns="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Mobile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Web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HTML5</a:t>
            </a: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(+CSS, JS)</a:t>
            </a:r>
            <a:endParaRPr lang="en-AU" sz="105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1" name="Rounded Rectangle 59">
            <a:extLst>
              <a:ext uri="{FF2B5EF4-FFF2-40B4-BE49-F238E27FC236}">
                <a16:creationId xmlns:a16="http://schemas.microsoft.com/office/drawing/2014/main" id="{9EE98CDB-E1E4-4016-B1B1-2E011AC7988E}"/>
              </a:ext>
            </a:extLst>
          </p:cNvPr>
          <p:cNvSpPr>
            <a:spLocks noChangeAspect="1"/>
          </p:cNvSpPr>
          <p:nvPr/>
        </p:nvSpPr>
        <p:spPr bwMode="auto">
          <a:xfrm>
            <a:off x="5595938" y="2195513"/>
            <a:ext cx="1979612" cy="340677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Cross-compiler Tools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Xamarin (C#)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Flutter (Dart)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Unity (C#)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</p:txBody>
      </p:sp>
      <p:sp>
        <p:nvSpPr>
          <p:cNvPr id="12" name="Rounded Rectangle 56">
            <a:extLst>
              <a:ext uri="{FF2B5EF4-FFF2-40B4-BE49-F238E27FC236}">
                <a16:creationId xmlns:a16="http://schemas.microsoft.com/office/drawing/2014/main" id="{F36B25A2-CE30-4A9C-BB17-0AFD29E25610}"/>
              </a:ext>
            </a:extLst>
          </p:cNvPr>
          <p:cNvSpPr>
            <a:spLocks noChangeAspect="1"/>
          </p:cNvSpPr>
          <p:nvPr/>
        </p:nvSpPr>
        <p:spPr bwMode="auto">
          <a:xfrm>
            <a:off x="3362325" y="2190750"/>
            <a:ext cx="1979613" cy="341153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31929" rIns="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Web-based Cross-Platform Toolkits 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>
              <a:solidFill>
                <a:srgbClr val="FFFFFF"/>
              </a:solidFill>
              <a:ea typeface="ＭＳ Ｐゴシック" pitchFamily="34" charset="-128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Cordova</a:t>
            </a:r>
            <a:b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</a:br>
            <a:r>
              <a:rPr lang="en-AU" sz="1600" dirty="0">
                <a:solidFill>
                  <a:srgbClr val="FFFFFF"/>
                </a:solidFill>
                <a:ea typeface="ＭＳ Ｐゴシック" pitchFamily="34" charset="-128"/>
              </a:rPr>
              <a:t>(+HTML, CSS, JS)</a:t>
            </a:r>
            <a:endParaRPr lang="en-AU" sz="1050" dirty="0">
              <a:solidFill>
                <a:srgbClr val="FFFFFF"/>
              </a:solidFill>
              <a:ea typeface="ＭＳ Ｐゴシック" pitchFamily="34" charset="-128"/>
            </a:endParaRPr>
          </a:p>
        </p:txBody>
      </p:sp>
      <p:sp>
        <p:nvSpPr>
          <p:cNvPr id="14" name="Rounded Rectangle 59">
            <a:extLst>
              <a:ext uri="{FF2B5EF4-FFF2-40B4-BE49-F238E27FC236}">
                <a16:creationId xmlns:a16="http://schemas.microsoft.com/office/drawing/2014/main" id="{A11851E3-B08F-4E59-87D1-9CAFD7F5EE29}"/>
              </a:ext>
            </a:extLst>
          </p:cNvPr>
          <p:cNvSpPr>
            <a:spLocks noChangeAspect="1"/>
          </p:cNvSpPr>
          <p:nvPr/>
        </p:nvSpPr>
        <p:spPr bwMode="auto">
          <a:xfrm>
            <a:off x="5591175" y="2205038"/>
            <a:ext cx="1979613" cy="340677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36000" tIns="31929" rIns="36000" bIns="31929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Cross-compiler Tools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AU" sz="1600" dirty="0"/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Xamarin (C#)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Flutter (Dart)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AU" sz="1600" dirty="0"/>
              <a:t>Unity (C#)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6AAF9BD-6191-4485-9FE4-C02EDD61EF9A}"/>
              </a:ext>
            </a:extLst>
          </p:cNvPr>
          <p:cNvGrpSpPr/>
          <p:nvPr/>
        </p:nvGrpSpPr>
        <p:grpSpPr>
          <a:xfrm>
            <a:off x="585926" y="1793289"/>
            <a:ext cx="5131293" cy="4651090"/>
            <a:chOff x="585926" y="1793289"/>
            <a:chExt cx="5131293" cy="4651090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C96DC3E3-F5C1-494D-A27E-15A95C2EDA7F}"/>
                </a:ext>
              </a:extLst>
            </p:cNvPr>
            <p:cNvSpPr/>
            <p:nvPr/>
          </p:nvSpPr>
          <p:spPr>
            <a:xfrm>
              <a:off x="585926" y="1793289"/>
              <a:ext cx="5131293" cy="4199138"/>
            </a:xfrm>
            <a:prstGeom prst="roundRect">
              <a:avLst/>
            </a:prstGeom>
            <a:noFill/>
            <a:ln w="76200"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AC50417-76A1-4E21-B9EB-105E1053413C}"/>
                </a:ext>
              </a:extLst>
            </p:cNvPr>
            <p:cNvSpPr txBox="1"/>
            <p:nvPr/>
          </p:nvSpPr>
          <p:spPr>
            <a:xfrm>
              <a:off x="2352365" y="6075047"/>
              <a:ext cx="1508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92D050"/>
                  </a:solidFill>
                </a:rPr>
                <a:t>(next week)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treamPowerpointThem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8664B0"/>
      </a:accent1>
      <a:accent2>
        <a:srgbClr val="D75BCD"/>
      </a:accent2>
      <a:accent3>
        <a:srgbClr val="E54D86"/>
      </a:accent3>
      <a:accent4>
        <a:srgbClr val="DE4547"/>
      </a:accent4>
      <a:accent5>
        <a:srgbClr val="F16E40"/>
      </a:accent5>
      <a:accent6>
        <a:srgbClr val="EB9C5A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treamPowerpointTheme" id="{85B5D587-E933-4A73-BCFF-680EEC417BDE}" vid="{D500A908-E413-4F4F-BAE4-58C3C42966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8AD3E34EEDF140B8D189AB721639FC" ma:contentTypeVersion="10" ma:contentTypeDescription="Create a new document." ma:contentTypeScope="" ma:versionID="fe29a427837bb4d840c53c38c4c27746">
  <xsd:schema xmlns:xsd="http://www.w3.org/2001/XMLSchema" xmlns:xs="http://www.w3.org/2001/XMLSchema" xmlns:p="http://schemas.microsoft.com/office/2006/metadata/properties" xmlns:ns2="c04ed028-c9ad-4325-9922-0a929b98737b" targetNamespace="http://schemas.microsoft.com/office/2006/metadata/properties" ma:root="true" ma:fieldsID="e805ee78bb568530525b1eea0ce770f2" ns2:_="">
    <xsd:import namespace="c04ed028-c9ad-4325-9922-0a929b98737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4ed028-c9ad-4325-9922-0a929b98737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BAFEB18-459D-4BDF-9665-70C83B016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04ed028-c9ad-4325-9922-0a929b9873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D3153B-4FB3-42B9-8921-193E3D66D5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96753C-6562-4775-AE70-F91598127EF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StreamPowerpointTheme</Template>
  <TotalTime>20829</TotalTime>
  <Words>5058</Words>
  <Application>Microsoft Office PowerPoint</Application>
  <PresentationFormat>Widescreen</PresentationFormat>
  <Paragraphs>508</Paragraphs>
  <Slides>49</Slides>
  <Notes>19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1" baseType="lpstr">
      <vt:lpstr>Arial</vt:lpstr>
      <vt:lpstr>Calibri</vt:lpstr>
      <vt:lpstr>Century Gothic</vt:lpstr>
      <vt:lpstr>Consolas</vt:lpstr>
      <vt:lpstr>Courier New</vt:lpstr>
      <vt:lpstr>Helvetica</vt:lpstr>
      <vt:lpstr>Helvetica Neue Light</vt:lpstr>
      <vt:lpstr>Trebuchet MS</vt:lpstr>
      <vt:lpstr>Wingdings 2</vt:lpstr>
      <vt:lpstr>Wingdings 3</vt:lpstr>
      <vt:lpstr>StreamPowerpointTheme</vt:lpstr>
      <vt:lpstr>Image</vt:lpstr>
      <vt:lpstr>KIT305/721 Mobile Application Development Week 10: Cross-Platform Development and Flutter 101</vt:lpstr>
      <vt:lpstr>Landscape of Mobile Technologies</vt:lpstr>
      <vt:lpstr>Landscape of Mobile Technologies</vt:lpstr>
      <vt:lpstr>Mobile Application Development Frameworks</vt:lpstr>
      <vt:lpstr>Mobile Device Development Landscape</vt:lpstr>
      <vt:lpstr>Native Device Development Tools</vt:lpstr>
      <vt:lpstr>iOS – XCode Development</vt:lpstr>
      <vt:lpstr>Android – Android Studio Development</vt:lpstr>
      <vt:lpstr>Mobile Device Development Landscape</vt:lpstr>
      <vt:lpstr>Cross-Compiler Tools</vt:lpstr>
      <vt:lpstr>Cross-Compiler Tools</vt:lpstr>
      <vt:lpstr>Xamarin Example</vt:lpstr>
      <vt:lpstr>Xamarin Cross-platform Development</vt:lpstr>
      <vt:lpstr>Xamarin Cross-platform Development</vt:lpstr>
      <vt:lpstr>Flutter</vt:lpstr>
      <vt:lpstr>Flutter Examples</vt:lpstr>
      <vt:lpstr>Flutter Code Example</vt:lpstr>
      <vt:lpstr>Flutter for the Web</vt:lpstr>
      <vt:lpstr>A Deeper Look at Flutter</vt:lpstr>
      <vt:lpstr>Installing Flutter</vt:lpstr>
      <vt:lpstr>Dart 101</vt:lpstr>
      <vt:lpstr>Dart 101</vt:lpstr>
      <vt:lpstr>Dart 101</vt:lpstr>
      <vt:lpstr>Flutter 101</vt:lpstr>
      <vt:lpstr>Widgets</vt:lpstr>
      <vt:lpstr>Declarative UI – A Change in Thinking</vt:lpstr>
      <vt:lpstr>Declarative UI – A Change in Thinking</vt:lpstr>
      <vt:lpstr>The Sample Flutter App</vt:lpstr>
      <vt:lpstr>The Sample Flutter App</vt:lpstr>
      <vt:lpstr>Parameters and State</vt:lpstr>
      <vt:lpstr>A Stateful Widget</vt:lpstr>
      <vt:lpstr>Common UI Widgets</vt:lpstr>
      <vt:lpstr>Common UI Widgets</vt:lpstr>
      <vt:lpstr>Common UI Widgets</vt:lpstr>
      <vt:lpstr>Common UI Widgets</vt:lpstr>
      <vt:lpstr>Common UI Widgets</vt:lpstr>
      <vt:lpstr>Common UI Widgets</vt:lpstr>
      <vt:lpstr>Common UI Widgets</vt:lpstr>
      <vt:lpstr>Common UI Widgets</vt:lpstr>
      <vt:lpstr>Common UI Widgets</vt:lpstr>
      <vt:lpstr>Aside – Flutter Dev Tools</vt:lpstr>
      <vt:lpstr>Aside – const keyword</vt:lpstr>
      <vt:lpstr>Common Widgets - Scaffold</vt:lpstr>
      <vt:lpstr>Common Widgets - AppBar</vt:lpstr>
      <vt:lpstr>Common Widgets - Text</vt:lpstr>
      <vt:lpstr>Common Widgets - Column</vt:lpstr>
      <vt:lpstr>Spoiler Alert</vt:lpstr>
      <vt:lpstr>Nice Flutter Features </vt:lpstr>
      <vt:lpstr>Self Study</vt:lpstr>
    </vt:vector>
  </TitlesOfParts>
  <Company>IT Resources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Squishy Maps for Soft Body Modelling Using Generalised Chain Mail</dc:title>
  <dc:creator>de Salas, Kristy</dc:creator>
  <cp:lastModifiedBy>Lindsay Wells</cp:lastModifiedBy>
  <cp:revision>517</cp:revision>
  <dcterms:created xsi:type="dcterms:W3CDTF">2014-03-23T05:10:55Z</dcterms:created>
  <dcterms:modified xsi:type="dcterms:W3CDTF">2022-04-10T23:01:36Z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0x0101003F8AD3E34EEDF140B8D189AB721639FC</vt:lpwstr>
  </property>
</Properties>
</file>